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7" r:id="rId1"/>
  </p:sldMasterIdLst>
  <p:notesMasterIdLst>
    <p:notesMasterId r:id="rId71"/>
  </p:notesMasterIdLst>
  <p:handoutMasterIdLst>
    <p:handoutMasterId r:id="rId72"/>
  </p:handoutMasterIdLst>
  <p:sldIdLst>
    <p:sldId id="389" r:id="rId2"/>
    <p:sldId id="422" r:id="rId3"/>
    <p:sldId id="423" r:id="rId4"/>
    <p:sldId id="256" r:id="rId5"/>
    <p:sldId id="393" r:id="rId6"/>
    <p:sldId id="400" r:id="rId7"/>
    <p:sldId id="424" r:id="rId8"/>
    <p:sldId id="425" r:id="rId9"/>
    <p:sldId id="428" r:id="rId10"/>
    <p:sldId id="556" r:id="rId11"/>
    <p:sldId id="557" r:id="rId12"/>
    <p:sldId id="559" r:id="rId13"/>
    <p:sldId id="547" r:id="rId14"/>
    <p:sldId id="548" r:id="rId15"/>
    <p:sldId id="549" r:id="rId16"/>
    <p:sldId id="550" r:id="rId17"/>
    <p:sldId id="560" r:id="rId18"/>
    <p:sldId id="562" r:id="rId19"/>
    <p:sldId id="563" r:id="rId20"/>
    <p:sldId id="565" r:id="rId21"/>
    <p:sldId id="564" r:id="rId22"/>
    <p:sldId id="566" r:id="rId23"/>
    <p:sldId id="570" r:id="rId24"/>
    <p:sldId id="429" r:id="rId25"/>
    <p:sldId id="558" r:id="rId26"/>
    <p:sldId id="554" r:id="rId27"/>
    <p:sldId id="430" r:id="rId28"/>
    <p:sldId id="584" r:id="rId29"/>
    <p:sldId id="585" r:id="rId30"/>
    <p:sldId id="586" r:id="rId31"/>
    <p:sldId id="587" r:id="rId32"/>
    <p:sldId id="589" r:id="rId33"/>
    <p:sldId id="610" r:id="rId34"/>
    <p:sldId id="609" r:id="rId35"/>
    <p:sldId id="594" r:id="rId36"/>
    <p:sldId id="595" r:id="rId37"/>
    <p:sldId id="591" r:id="rId38"/>
    <p:sldId id="574" r:id="rId39"/>
    <p:sldId id="534" r:id="rId40"/>
    <p:sldId id="576" r:id="rId41"/>
    <p:sldId id="577" r:id="rId42"/>
    <p:sldId id="579" r:id="rId43"/>
    <p:sldId id="606" r:id="rId44"/>
    <p:sldId id="537" r:id="rId45"/>
    <p:sldId id="611" r:id="rId46"/>
    <p:sldId id="612" r:id="rId47"/>
    <p:sldId id="580" r:id="rId48"/>
    <p:sldId id="582" r:id="rId49"/>
    <p:sldId id="540" r:id="rId50"/>
    <p:sldId id="433" r:id="rId51"/>
    <p:sldId id="437" r:id="rId52"/>
    <p:sldId id="598" r:id="rId53"/>
    <p:sldId id="438" r:id="rId54"/>
    <p:sldId id="439" r:id="rId55"/>
    <p:sldId id="440" r:id="rId56"/>
    <p:sldId id="485" r:id="rId57"/>
    <p:sldId id="575" r:id="rId58"/>
    <p:sldId id="489" r:id="rId59"/>
    <p:sldId id="607" r:id="rId60"/>
    <p:sldId id="599" r:id="rId61"/>
    <p:sldId id="605" r:id="rId62"/>
    <p:sldId id="526" r:id="rId63"/>
    <p:sldId id="528" r:id="rId64"/>
    <p:sldId id="529" r:id="rId65"/>
    <p:sldId id="604" r:id="rId66"/>
    <p:sldId id="601" r:id="rId67"/>
    <p:sldId id="603" r:id="rId68"/>
    <p:sldId id="613" r:id="rId69"/>
    <p:sldId id="596" r:id="rId70"/>
  </p:sldIdLst>
  <p:sldSz cx="9144000" cy="6858000" type="screen4x3"/>
  <p:notesSz cx="6858000" cy="9144000"/>
  <p:defaultTextStyle>
    <a:defPPr>
      <a:defRPr lang="en-GB"/>
    </a:defPPr>
    <a:lvl1pPr algn="ctr" rtl="0" eaLnBrk="0" fontAlgn="base" hangingPunct="0">
      <a:spcBef>
        <a:spcPct val="0"/>
      </a:spcBef>
      <a:spcAft>
        <a:spcPct val="0"/>
      </a:spcAft>
      <a:defRPr sz="36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ctr" rtl="0" eaLnBrk="0" fontAlgn="base" hangingPunct="0">
      <a:spcBef>
        <a:spcPct val="0"/>
      </a:spcBef>
      <a:spcAft>
        <a:spcPct val="0"/>
      </a:spcAft>
      <a:defRPr sz="36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ctr" rtl="0" eaLnBrk="0" fontAlgn="base" hangingPunct="0">
      <a:spcBef>
        <a:spcPct val="0"/>
      </a:spcBef>
      <a:spcAft>
        <a:spcPct val="0"/>
      </a:spcAft>
      <a:defRPr sz="36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ctr" rtl="0" eaLnBrk="0" fontAlgn="base" hangingPunct="0">
      <a:spcBef>
        <a:spcPct val="0"/>
      </a:spcBef>
      <a:spcAft>
        <a:spcPct val="0"/>
      </a:spcAft>
      <a:defRPr sz="36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ctr" rtl="0" eaLnBrk="0" fontAlgn="base" hangingPunct="0">
      <a:spcBef>
        <a:spcPct val="0"/>
      </a:spcBef>
      <a:spcAft>
        <a:spcPct val="0"/>
      </a:spcAft>
      <a:defRPr sz="36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3600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3600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3600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3600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FDF85"/>
    <a:srgbClr val="0099FF"/>
    <a:srgbClr val="CCECFF"/>
    <a:srgbClr val="FFFFCC"/>
    <a:srgbClr val="FFFF99"/>
    <a:srgbClr val="0033CC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488" autoAdjust="0"/>
    <p:restoredTop sz="94687" autoAdjust="0"/>
  </p:normalViewPr>
  <p:slideViewPr>
    <p:cSldViewPr>
      <p:cViewPr>
        <p:scale>
          <a:sx n="79" d="100"/>
          <a:sy n="79" d="100"/>
        </p:scale>
        <p:origin x="-1392" y="-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C4402A4-69D5-4EE7-9598-0FEE1B585833}" type="doc">
      <dgm:prSet loTypeId="urn:microsoft.com/office/officeart/2005/8/layout/venn1" loCatId="relationship" qsTypeId="urn:microsoft.com/office/officeart/2005/8/quickstyle/simple1" qsCatId="simple" csTypeId="urn:microsoft.com/office/officeart/2005/8/colors/colorful4" csCatId="colorful" phldr="1"/>
      <dgm:spPr/>
    </dgm:pt>
    <dgm:pt modelId="{2D7EA1E5-A119-450B-BF97-E3AA05E55D85}">
      <dgm:prSet phldrT="[Text]" custT="1"/>
      <dgm:spPr>
        <a:ln>
          <a:solidFill>
            <a:schemeClr val="tx1"/>
          </a:solidFill>
        </a:ln>
      </dgm:spPr>
      <dgm:t>
        <a:bodyPr/>
        <a:lstStyle/>
        <a:p>
          <a:r>
            <a:rPr lang="en-US" sz="3600" dirty="0"/>
            <a:t>college students</a:t>
          </a:r>
        </a:p>
      </dgm:t>
    </dgm:pt>
    <dgm:pt modelId="{E762FCB5-5955-4E3D-BD36-45CE04E27560}" type="parTrans" cxnId="{1B309B3C-A2FD-4236-8D28-88AAFCEF13D1}">
      <dgm:prSet/>
      <dgm:spPr/>
      <dgm:t>
        <a:bodyPr/>
        <a:lstStyle/>
        <a:p>
          <a:endParaRPr lang="en-US"/>
        </a:p>
      </dgm:t>
    </dgm:pt>
    <dgm:pt modelId="{21280163-0ED4-459F-85AC-0B6E7A002F8A}" type="sibTrans" cxnId="{1B309B3C-A2FD-4236-8D28-88AAFCEF13D1}">
      <dgm:prSet/>
      <dgm:spPr/>
      <dgm:t>
        <a:bodyPr/>
        <a:lstStyle/>
        <a:p>
          <a:endParaRPr lang="en-US"/>
        </a:p>
      </dgm:t>
    </dgm:pt>
    <dgm:pt modelId="{CF563C25-65E6-469A-9A32-469F48D6308E}">
      <dgm:prSet phldrT="[Text]" custT="1"/>
      <dgm:spPr>
        <a:ln>
          <a:solidFill>
            <a:schemeClr val="tx1"/>
          </a:solidFill>
        </a:ln>
      </dgm:spPr>
      <dgm:t>
        <a:bodyPr/>
        <a:lstStyle/>
        <a:p>
          <a:r>
            <a:rPr lang="en-US" sz="3600" dirty="0"/>
            <a:t>social media</a:t>
          </a:r>
        </a:p>
      </dgm:t>
    </dgm:pt>
    <dgm:pt modelId="{8FCEFCCF-AAEC-469B-AAD5-62F7999427F8}" type="parTrans" cxnId="{1BA5DFC5-32F5-48F5-86E6-06A1F29ADEE6}">
      <dgm:prSet/>
      <dgm:spPr/>
      <dgm:t>
        <a:bodyPr/>
        <a:lstStyle/>
        <a:p>
          <a:endParaRPr lang="en-US"/>
        </a:p>
      </dgm:t>
    </dgm:pt>
    <dgm:pt modelId="{0EE78A41-C672-4562-A4BF-0BBF67A327BC}" type="sibTrans" cxnId="{1BA5DFC5-32F5-48F5-86E6-06A1F29ADEE6}">
      <dgm:prSet/>
      <dgm:spPr/>
      <dgm:t>
        <a:bodyPr/>
        <a:lstStyle/>
        <a:p>
          <a:endParaRPr lang="en-US"/>
        </a:p>
      </dgm:t>
    </dgm:pt>
    <dgm:pt modelId="{FEE49F7B-A1CA-4FC2-A9CE-7953E9D9EFD4}" type="pres">
      <dgm:prSet presAssocID="{FC4402A4-69D5-4EE7-9598-0FEE1B585833}" presName="compositeShape" presStyleCnt="0">
        <dgm:presLayoutVars>
          <dgm:chMax val="7"/>
          <dgm:dir/>
          <dgm:resizeHandles val="exact"/>
        </dgm:presLayoutVars>
      </dgm:prSet>
      <dgm:spPr/>
    </dgm:pt>
    <dgm:pt modelId="{5FCC4E0F-16B2-4006-9F44-A43D408E5034}" type="pres">
      <dgm:prSet presAssocID="{2D7EA1E5-A119-450B-BF97-E3AA05E55D85}" presName="circ1" presStyleLbl="vennNode1" presStyleIdx="0" presStyleCnt="2" custScaleY="77515"/>
      <dgm:spPr/>
      <dgm:t>
        <a:bodyPr/>
        <a:lstStyle/>
        <a:p>
          <a:endParaRPr lang="en-IE"/>
        </a:p>
      </dgm:t>
    </dgm:pt>
    <dgm:pt modelId="{82000608-A8C9-42F3-BD4A-73AF54D8B1CB}" type="pres">
      <dgm:prSet presAssocID="{2D7EA1E5-A119-450B-BF97-E3AA05E55D85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IE"/>
        </a:p>
      </dgm:t>
    </dgm:pt>
    <dgm:pt modelId="{FB6206D3-7D40-4E07-8EE2-AB80B4B0848D}" type="pres">
      <dgm:prSet presAssocID="{CF563C25-65E6-469A-9A32-469F48D6308E}" presName="circ2" presStyleLbl="vennNode1" presStyleIdx="1" presStyleCnt="2" custScaleY="73010"/>
      <dgm:spPr/>
      <dgm:t>
        <a:bodyPr/>
        <a:lstStyle/>
        <a:p>
          <a:endParaRPr lang="en-IE"/>
        </a:p>
      </dgm:t>
    </dgm:pt>
    <dgm:pt modelId="{5BE87932-DE95-4FD0-B945-AFB9E7E1DDC2}" type="pres">
      <dgm:prSet presAssocID="{CF563C25-65E6-469A-9A32-469F48D6308E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IE"/>
        </a:p>
      </dgm:t>
    </dgm:pt>
  </dgm:ptLst>
  <dgm:cxnLst>
    <dgm:cxn modelId="{2639C90A-E92B-4D50-831A-D55875AB4397}" type="presOf" srcId="{2D7EA1E5-A119-450B-BF97-E3AA05E55D85}" destId="{5FCC4E0F-16B2-4006-9F44-A43D408E5034}" srcOrd="0" destOrd="0" presId="urn:microsoft.com/office/officeart/2005/8/layout/venn1"/>
    <dgm:cxn modelId="{1BA5DFC5-32F5-48F5-86E6-06A1F29ADEE6}" srcId="{FC4402A4-69D5-4EE7-9598-0FEE1B585833}" destId="{CF563C25-65E6-469A-9A32-469F48D6308E}" srcOrd="1" destOrd="0" parTransId="{8FCEFCCF-AAEC-469B-AAD5-62F7999427F8}" sibTransId="{0EE78A41-C672-4562-A4BF-0BBF67A327BC}"/>
    <dgm:cxn modelId="{1B309B3C-A2FD-4236-8D28-88AAFCEF13D1}" srcId="{FC4402A4-69D5-4EE7-9598-0FEE1B585833}" destId="{2D7EA1E5-A119-450B-BF97-E3AA05E55D85}" srcOrd="0" destOrd="0" parTransId="{E762FCB5-5955-4E3D-BD36-45CE04E27560}" sibTransId="{21280163-0ED4-459F-85AC-0B6E7A002F8A}"/>
    <dgm:cxn modelId="{E1B980E3-F3C5-42F8-84CC-665E94E1A9CD}" type="presOf" srcId="{CF563C25-65E6-469A-9A32-469F48D6308E}" destId="{5BE87932-DE95-4FD0-B945-AFB9E7E1DDC2}" srcOrd="1" destOrd="0" presId="urn:microsoft.com/office/officeart/2005/8/layout/venn1"/>
    <dgm:cxn modelId="{C5093915-E0D0-4868-91FD-B807DB68B2B4}" type="presOf" srcId="{2D7EA1E5-A119-450B-BF97-E3AA05E55D85}" destId="{82000608-A8C9-42F3-BD4A-73AF54D8B1CB}" srcOrd="1" destOrd="0" presId="urn:microsoft.com/office/officeart/2005/8/layout/venn1"/>
    <dgm:cxn modelId="{E623D7E7-DA5C-4B9E-B59C-9D9CC129F906}" type="presOf" srcId="{FC4402A4-69D5-4EE7-9598-0FEE1B585833}" destId="{FEE49F7B-A1CA-4FC2-A9CE-7953E9D9EFD4}" srcOrd="0" destOrd="0" presId="urn:microsoft.com/office/officeart/2005/8/layout/venn1"/>
    <dgm:cxn modelId="{A2CC6551-CA1B-4E9B-A05D-6E4295BBE81B}" type="presOf" srcId="{CF563C25-65E6-469A-9A32-469F48D6308E}" destId="{FB6206D3-7D40-4E07-8EE2-AB80B4B0848D}" srcOrd="0" destOrd="0" presId="urn:microsoft.com/office/officeart/2005/8/layout/venn1"/>
    <dgm:cxn modelId="{5C0E389B-AD20-49CE-8D12-9CB762F66BDC}" type="presParOf" srcId="{FEE49F7B-A1CA-4FC2-A9CE-7953E9D9EFD4}" destId="{5FCC4E0F-16B2-4006-9F44-A43D408E5034}" srcOrd="0" destOrd="0" presId="urn:microsoft.com/office/officeart/2005/8/layout/venn1"/>
    <dgm:cxn modelId="{821AB361-F091-43D5-875A-3D45CFB1D51A}" type="presParOf" srcId="{FEE49F7B-A1CA-4FC2-A9CE-7953E9D9EFD4}" destId="{82000608-A8C9-42F3-BD4A-73AF54D8B1CB}" srcOrd="1" destOrd="0" presId="urn:microsoft.com/office/officeart/2005/8/layout/venn1"/>
    <dgm:cxn modelId="{F592A0A0-87C9-4244-8DF1-3293561A2848}" type="presParOf" srcId="{FEE49F7B-A1CA-4FC2-A9CE-7953E9D9EFD4}" destId="{FB6206D3-7D40-4E07-8EE2-AB80B4B0848D}" srcOrd="2" destOrd="0" presId="urn:microsoft.com/office/officeart/2005/8/layout/venn1"/>
    <dgm:cxn modelId="{7CF9A9BC-203D-46F3-814E-04EBB67CCFB5}" type="presParOf" srcId="{FEE49F7B-A1CA-4FC2-A9CE-7953E9D9EFD4}" destId="{5BE87932-DE95-4FD0-B945-AFB9E7E1DDC2}" srcOrd="3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72AB7E2-0DD0-43B9-BFB7-81C005E0E293}" type="doc">
      <dgm:prSet loTypeId="urn:microsoft.com/office/officeart/2005/8/layout/venn1" loCatId="relationship" qsTypeId="urn:microsoft.com/office/officeart/2005/8/quickstyle/simple3" qsCatId="simple" csTypeId="urn:microsoft.com/office/officeart/2005/8/colors/accent1_2" csCatId="accent1" phldr="1"/>
      <dgm:spPr/>
    </dgm:pt>
    <dgm:pt modelId="{6A9C5E71-6390-4A52-8574-EDE5F7CFF439}">
      <dgm:prSet phldrT="[Text]"/>
      <dgm:spPr>
        <a:ln>
          <a:solidFill>
            <a:schemeClr val="tx1"/>
          </a:solidFill>
        </a:ln>
      </dgm:spPr>
      <dgm:t>
        <a:bodyPr/>
        <a:lstStyle/>
        <a:p>
          <a:r>
            <a:rPr lang="en-US" b="1" dirty="0"/>
            <a:t>college students</a:t>
          </a:r>
        </a:p>
      </dgm:t>
    </dgm:pt>
    <dgm:pt modelId="{9030DA7D-0DF0-4799-A02D-E9B38329598C}" type="parTrans" cxnId="{253372B9-1310-4C6D-BC79-13BB09E5BFFF}">
      <dgm:prSet/>
      <dgm:spPr/>
      <dgm:t>
        <a:bodyPr/>
        <a:lstStyle/>
        <a:p>
          <a:endParaRPr lang="en-US"/>
        </a:p>
      </dgm:t>
    </dgm:pt>
    <dgm:pt modelId="{667E35FF-58D1-484B-890A-30940DCAA328}" type="sibTrans" cxnId="{253372B9-1310-4C6D-BC79-13BB09E5BFFF}">
      <dgm:prSet/>
      <dgm:spPr/>
      <dgm:t>
        <a:bodyPr/>
        <a:lstStyle/>
        <a:p>
          <a:endParaRPr lang="en-US"/>
        </a:p>
      </dgm:t>
    </dgm:pt>
    <dgm:pt modelId="{46E8F4AD-214E-4A3C-81E1-76C175B65E4B}">
      <dgm:prSet phldrT="[Text]"/>
      <dgm:spPr>
        <a:ln>
          <a:solidFill>
            <a:schemeClr val="tx1"/>
          </a:solidFill>
        </a:ln>
      </dgm:spPr>
      <dgm:t>
        <a:bodyPr/>
        <a:lstStyle/>
        <a:p>
          <a:r>
            <a:rPr lang="en-US" b="1" dirty="0"/>
            <a:t>undergraduates</a:t>
          </a:r>
          <a:r>
            <a:rPr lang="en-US" dirty="0"/>
            <a:t> </a:t>
          </a:r>
        </a:p>
      </dgm:t>
    </dgm:pt>
    <dgm:pt modelId="{10395665-A015-435A-9DB2-16FE35D3AE60}" type="parTrans" cxnId="{CA2194AF-CE4F-4DAB-9BEB-077FC166EA83}">
      <dgm:prSet/>
      <dgm:spPr/>
      <dgm:t>
        <a:bodyPr/>
        <a:lstStyle/>
        <a:p>
          <a:endParaRPr lang="en-US"/>
        </a:p>
      </dgm:t>
    </dgm:pt>
    <dgm:pt modelId="{9639FA71-2146-4FFC-AE4E-2CB6495D1639}" type="sibTrans" cxnId="{CA2194AF-CE4F-4DAB-9BEB-077FC166EA83}">
      <dgm:prSet/>
      <dgm:spPr/>
      <dgm:t>
        <a:bodyPr/>
        <a:lstStyle/>
        <a:p>
          <a:endParaRPr lang="en-US"/>
        </a:p>
      </dgm:t>
    </dgm:pt>
    <dgm:pt modelId="{9BFC9DAB-9AAF-4CA8-B1C7-2C39F9066424}" type="pres">
      <dgm:prSet presAssocID="{E72AB7E2-0DD0-43B9-BFB7-81C005E0E293}" presName="compositeShape" presStyleCnt="0">
        <dgm:presLayoutVars>
          <dgm:chMax val="7"/>
          <dgm:dir/>
          <dgm:resizeHandles val="exact"/>
        </dgm:presLayoutVars>
      </dgm:prSet>
      <dgm:spPr/>
    </dgm:pt>
    <dgm:pt modelId="{A5330F37-AF2B-43C2-91F8-5C9687A267DC}" type="pres">
      <dgm:prSet presAssocID="{6A9C5E71-6390-4A52-8574-EDE5F7CFF439}" presName="circ1" presStyleLbl="vennNode1" presStyleIdx="0" presStyleCnt="2"/>
      <dgm:spPr/>
      <dgm:t>
        <a:bodyPr/>
        <a:lstStyle/>
        <a:p>
          <a:endParaRPr lang="en-IE"/>
        </a:p>
      </dgm:t>
    </dgm:pt>
    <dgm:pt modelId="{29D8B313-5619-493A-AF0B-7B7F49E13DD5}" type="pres">
      <dgm:prSet presAssocID="{6A9C5E71-6390-4A52-8574-EDE5F7CFF439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IE"/>
        </a:p>
      </dgm:t>
    </dgm:pt>
    <dgm:pt modelId="{8EF77F42-0B30-4F88-BA34-7554524D0C3D}" type="pres">
      <dgm:prSet presAssocID="{46E8F4AD-214E-4A3C-81E1-76C175B65E4B}" presName="circ2" presStyleLbl="vennNode1" presStyleIdx="1" presStyleCnt="2"/>
      <dgm:spPr/>
      <dgm:t>
        <a:bodyPr/>
        <a:lstStyle/>
        <a:p>
          <a:endParaRPr lang="en-IE"/>
        </a:p>
      </dgm:t>
    </dgm:pt>
    <dgm:pt modelId="{370D6FE4-A7F6-4F4D-8EE0-AAEC02F3FA39}" type="pres">
      <dgm:prSet presAssocID="{46E8F4AD-214E-4A3C-81E1-76C175B65E4B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IE"/>
        </a:p>
      </dgm:t>
    </dgm:pt>
  </dgm:ptLst>
  <dgm:cxnLst>
    <dgm:cxn modelId="{D4B0916E-165E-4A54-AC4E-8C29CCCF792F}" type="presOf" srcId="{6A9C5E71-6390-4A52-8574-EDE5F7CFF439}" destId="{A5330F37-AF2B-43C2-91F8-5C9687A267DC}" srcOrd="0" destOrd="0" presId="urn:microsoft.com/office/officeart/2005/8/layout/venn1"/>
    <dgm:cxn modelId="{793175B6-9F62-4C2A-820B-14AA53D9CD55}" type="presOf" srcId="{46E8F4AD-214E-4A3C-81E1-76C175B65E4B}" destId="{8EF77F42-0B30-4F88-BA34-7554524D0C3D}" srcOrd="0" destOrd="0" presId="urn:microsoft.com/office/officeart/2005/8/layout/venn1"/>
    <dgm:cxn modelId="{253372B9-1310-4C6D-BC79-13BB09E5BFFF}" srcId="{E72AB7E2-0DD0-43B9-BFB7-81C005E0E293}" destId="{6A9C5E71-6390-4A52-8574-EDE5F7CFF439}" srcOrd="0" destOrd="0" parTransId="{9030DA7D-0DF0-4799-A02D-E9B38329598C}" sibTransId="{667E35FF-58D1-484B-890A-30940DCAA328}"/>
    <dgm:cxn modelId="{35B9EBDE-7330-4B04-88C7-4737D21DA9E9}" type="presOf" srcId="{E72AB7E2-0DD0-43B9-BFB7-81C005E0E293}" destId="{9BFC9DAB-9AAF-4CA8-B1C7-2C39F9066424}" srcOrd="0" destOrd="0" presId="urn:microsoft.com/office/officeart/2005/8/layout/venn1"/>
    <dgm:cxn modelId="{FAAD607B-90EB-4DFC-B228-AEA60CFB5E42}" type="presOf" srcId="{6A9C5E71-6390-4A52-8574-EDE5F7CFF439}" destId="{29D8B313-5619-493A-AF0B-7B7F49E13DD5}" srcOrd="1" destOrd="0" presId="urn:microsoft.com/office/officeart/2005/8/layout/venn1"/>
    <dgm:cxn modelId="{BEBA1860-C524-4E22-9091-D874C3C008EC}" type="presOf" srcId="{46E8F4AD-214E-4A3C-81E1-76C175B65E4B}" destId="{370D6FE4-A7F6-4F4D-8EE0-AAEC02F3FA39}" srcOrd="1" destOrd="0" presId="urn:microsoft.com/office/officeart/2005/8/layout/venn1"/>
    <dgm:cxn modelId="{CA2194AF-CE4F-4DAB-9BEB-077FC166EA83}" srcId="{E72AB7E2-0DD0-43B9-BFB7-81C005E0E293}" destId="{46E8F4AD-214E-4A3C-81E1-76C175B65E4B}" srcOrd="1" destOrd="0" parTransId="{10395665-A015-435A-9DB2-16FE35D3AE60}" sibTransId="{9639FA71-2146-4FFC-AE4E-2CB6495D1639}"/>
    <dgm:cxn modelId="{C93B3015-13F8-46E8-9A91-589AE77A2A8A}" type="presParOf" srcId="{9BFC9DAB-9AAF-4CA8-B1C7-2C39F9066424}" destId="{A5330F37-AF2B-43C2-91F8-5C9687A267DC}" srcOrd="0" destOrd="0" presId="urn:microsoft.com/office/officeart/2005/8/layout/venn1"/>
    <dgm:cxn modelId="{731F01E5-9C84-40C6-988C-DCC8273C474E}" type="presParOf" srcId="{9BFC9DAB-9AAF-4CA8-B1C7-2C39F9066424}" destId="{29D8B313-5619-493A-AF0B-7B7F49E13DD5}" srcOrd="1" destOrd="0" presId="urn:microsoft.com/office/officeart/2005/8/layout/venn1"/>
    <dgm:cxn modelId="{6391B003-727A-49A3-8A6C-1CE2245DB21C}" type="presParOf" srcId="{9BFC9DAB-9AAF-4CA8-B1C7-2C39F9066424}" destId="{8EF77F42-0B30-4F88-BA34-7554524D0C3D}" srcOrd="2" destOrd="0" presId="urn:microsoft.com/office/officeart/2005/8/layout/venn1"/>
    <dgm:cxn modelId="{8C2A3C1B-DECA-46E3-815B-CB0E9A26188C}" type="presParOf" srcId="{9BFC9DAB-9AAF-4CA8-B1C7-2C39F9066424}" destId="{370D6FE4-A7F6-4F4D-8EE0-AAEC02F3FA39}" srcOrd="3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4915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4915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fld id="{70EE43EF-C45F-4072-9215-90C762FFC4D6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3738157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809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97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97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297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fld id="{026B3456-E871-4810-A1D6-6A3012D6174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384535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2445997-3305-4201-A5B9-5CB575A31345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819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82421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CCCD971-5068-4A77-BE09-551A85CF4E5B}" type="slidenum">
              <a:rPr lang="en-US" altLang="en-US"/>
              <a:pPr/>
              <a:t>17</a:t>
            </a:fld>
            <a:endParaRPr lang="en-US" altLang="en-US"/>
          </a:p>
        </p:txBody>
      </p:sp>
      <p:sp>
        <p:nvSpPr>
          <p:cNvPr id="57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300115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91BCEBB-5169-40F6-8127-7B15302DB02A}" type="slidenum">
              <a:rPr lang="en-US" altLang="en-US"/>
              <a:pPr/>
              <a:t>18</a:t>
            </a:fld>
            <a:endParaRPr lang="en-US" altLang="en-US"/>
          </a:p>
        </p:txBody>
      </p:sp>
      <p:sp>
        <p:nvSpPr>
          <p:cNvPr id="593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787304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8923BB5-D05A-4580-8B86-5B509C6D2756}" type="slidenum">
              <a:rPr lang="en-US" altLang="en-US"/>
              <a:pPr/>
              <a:t>19</a:t>
            </a:fld>
            <a:endParaRPr lang="en-US" altLang="en-US"/>
          </a:p>
        </p:txBody>
      </p:sp>
      <p:sp>
        <p:nvSpPr>
          <p:cNvPr id="604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7296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07703B1-9E44-43E0-A6B5-64374881BDD3}" type="slidenum">
              <a:rPr lang="en-US" altLang="en-US"/>
              <a:pPr/>
              <a:t>20</a:t>
            </a:fld>
            <a:endParaRPr lang="en-US" altLang="en-US"/>
          </a:p>
        </p:txBody>
      </p:sp>
      <p:sp>
        <p:nvSpPr>
          <p:cNvPr id="63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700058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A487407-1235-4083-896F-E43FDD8A1019}" type="slidenum">
              <a:rPr lang="en-US" altLang="en-US"/>
              <a:pPr/>
              <a:t>21</a:t>
            </a:fld>
            <a:endParaRPr lang="en-US" altLang="en-US"/>
          </a:p>
        </p:txBody>
      </p:sp>
      <p:sp>
        <p:nvSpPr>
          <p:cNvPr id="624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802918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03DCEC8-EA13-4742-8488-9162333D6557}" type="slidenum">
              <a:rPr lang="en-US" altLang="en-US"/>
              <a:pPr/>
              <a:t>22</a:t>
            </a:fld>
            <a:endParaRPr lang="en-US" altLang="en-US"/>
          </a:p>
        </p:txBody>
      </p:sp>
      <p:sp>
        <p:nvSpPr>
          <p:cNvPr id="645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5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055003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8B06535-6364-470C-9CA6-4C449FABEC8B}" type="slidenum">
              <a:rPr lang="en-US" altLang="en-US"/>
              <a:pPr/>
              <a:t>23</a:t>
            </a:fld>
            <a:endParaRPr lang="en-US" altLang="en-US"/>
          </a:p>
        </p:txBody>
      </p:sp>
      <p:sp>
        <p:nvSpPr>
          <p:cNvPr id="68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047956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C46ADDA-C471-40FF-8DBE-A643482201CE}" type="slidenum">
              <a:rPr lang="en-US" altLang="en-US"/>
              <a:pPr/>
              <a:t>25</a:t>
            </a:fld>
            <a:endParaRPr lang="en-US" altLang="en-US"/>
          </a:p>
        </p:txBody>
      </p:sp>
      <p:sp>
        <p:nvSpPr>
          <p:cNvPr id="849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06399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D78FED0-8B87-439C-B898-71442F1D5989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949007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C6AB20-D1A6-4C54-B146-FC1BC7DCECCE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1523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7A786CC-AAF1-4F95-8D50-11748D553653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839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594007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50BBD16-4392-4AB7-998D-F5677E18D201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808687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C6AB20-D1A6-4C54-B146-FC1BC7DCECCE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15237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7C71EF3-483D-4CFE-B566-051B31F5D9C8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703438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e.g. </a:t>
            </a:r>
            <a:r>
              <a:rPr lang="en-IE" dirty="0" err="1"/>
              <a:t>javascript</a:t>
            </a:r>
            <a:r>
              <a:rPr lang="en-IE" dirty="0"/>
              <a:t> full text</a:t>
            </a:r>
            <a:r>
              <a:rPr lang="en-IE" baseline="0" dirty="0"/>
              <a:t> book reviews</a:t>
            </a:r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26B3456-E871-4810-A1D6-6A3012D61745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084308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e.g. information systems books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26B3456-E871-4810-A1D6-6A3012D61745}" type="slidenum">
              <a:rPr lang="en-US" smtClean="0"/>
              <a:pPr>
                <a:defRPr/>
              </a:pPr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380547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C8ACD0F-671A-4DCD-8191-EEFE8E9597A4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42888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660ECED-19AC-404D-83F7-08CEA57AD190}" type="slidenum">
              <a:rPr lang="en-US" smtClean="0"/>
              <a:pPr/>
              <a:t>61</a:t>
            </a:fld>
            <a:endParaRPr lang="en-US" dirty="0"/>
          </a:p>
        </p:txBody>
      </p:sp>
      <p:sp>
        <p:nvSpPr>
          <p:cNvPr id="686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68612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22643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7C71EF3-483D-4CFE-B566-051B31F5D9C8}" type="slidenum">
              <a:rPr lang="en-US" smtClean="0"/>
              <a:pPr/>
              <a:t>65</a:t>
            </a:fld>
            <a:endParaRPr lang="en-US" dirty="0"/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623951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e.g. Java </a:t>
            </a:r>
            <a:r>
              <a:rPr lang="en-IE" dirty="0" err="1"/>
              <a:t>ebooks</a:t>
            </a:r>
            <a:r>
              <a:rPr lang="en-IE" dirty="0"/>
              <a:t> since 2000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26B3456-E871-4810-A1D6-6A3012D61745}" type="slidenum">
              <a:rPr lang="en-US" smtClean="0"/>
              <a:pPr>
                <a:defRPr/>
              </a:pPr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58898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F71008A-5CCD-443B-B0F7-4744C656357C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849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95502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85C83E-049B-4DFE-A3F2-F70434CAA3F0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60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77987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8FCB92A-9C43-47FF-962C-3147B3D8212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614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43139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C1E73E6-4B5B-434F-AED2-8120E94E5005}" type="slidenum">
              <a:rPr lang="en-US" altLang="en-US"/>
              <a:pPr/>
              <a:t>10</a:t>
            </a:fld>
            <a:endParaRPr lang="en-US" altLang="en-US"/>
          </a:p>
        </p:txBody>
      </p:sp>
      <p:sp>
        <p:nvSpPr>
          <p:cNvPr id="53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391324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7FFADE9-280B-43C6-AB1E-E6DF3339E97A}" type="slidenum">
              <a:rPr lang="en-US" altLang="en-US"/>
              <a:pPr/>
              <a:t>11</a:t>
            </a:fld>
            <a:endParaRPr lang="en-US" altLang="en-US"/>
          </a:p>
        </p:txBody>
      </p:sp>
      <p:sp>
        <p:nvSpPr>
          <p:cNvPr id="542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136615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7CD07B0-AACB-49DE-98DF-B03A03451570}" type="slidenum">
              <a:rPr lang="en-US" altLang="en-US"/>
              <a:pPr/>
              <a:t>12</a:t>
            </a:fld>
            <a:endParaRPr lang="en-US" altLang="en-US"/>
          </a:p>
        </p:txBody>
      </p:sp>
      <p:sp>
        <p:nvSpPr>
          <p:cNvPr id="552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329549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62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25604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701E791-3531-4063-A24F-E861A5DB93A3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3442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1219200" y="3886200"/>
            <a:ext cx="6858000" cy="990600"/>
          </a:xfrm>
        </p:spPr>
        <p:txBody>
          <a:bodyPr anchor="t" anchorCtr="0"/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219200" y="5124450"/>
            <a:ext cx="6858000" cy="53340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>
            <a:lvl1pPr>
              <a:defRPr sz="1400"/>
            </a:lvl1pPr>
          </a:lstStyle>
          <a:p>
            <a:pPr>
              <a:defRPr/>
            </a:pPr>
            <a:fld id="{B8E9D5B4-8E10-4EE5-ADB3-F314AC5D27F6}" type="datetime1">
              <a:rPr lang="en-GB" smtClean="0"/>
              <a:pPr>
                <a:defRPr/>
              </a:pPr>
              <a:t>17/03/2020</a:t>
            </a:fld>
            <a:endParaRPr lang="en-US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/>
          <a:p>
            <a:pPr>
              <a:defRPr/>
            </a:pPr>
            <a:r>
              <a:rPr lang="en-US"/>
              <a:t>© Tefko Saracevic, Rutgers University</a:t>
            </a:r>
            <a:endParaRPr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1216152" y="6355080"/>
            <a:ext cx="1219200" cy="365760"/>
          </a:xfrm>
        </p:spPr>
        <p:txBody>
          <a:bodyPr/>
          <a:lstStyle/>
          <a:p>
            <a:pPr>
              <a:defRPr/>
            </a:pPr>
            <a:fld id="{BE69CC59-7144-4731-AE9A-91F1D15AE6E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904875" y="3648075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33" name="Rectangle 32"/>
          <p:cNvSpPr/>
          <p:nvPr/>
        </p:nvSpPr>
        <p:spPr>
          <a:xfrm>
            <a:off x="914400" y="5048250"/>
            <a:ext cx="7315200" cy="685800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Rectangle 21"/>
          <p:cNvSpPr/>
          <p:nvPr/>
        </p:nvSpPr>
        <p:spPr>
          <a:xfrm>
            <a:off x="904875" y="3648075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32" name="Rectangle 31"/>
          <p:cNvSpPr/>
          <p:nvPr/>
        </p:nvSpPr>
        <p:spPr>
          <a:xfrm>
            <a:off x="914400" y="5048250"/>
            <a:ext cx="228600" cy="68580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592F2EA-9A6B-4EB6-ACC0-4E88C9F28867}" type="datetime1">
              <a:rPr lang="en-GB" smtClean="0"/>
              <a:pPr>
                <a:defRPr/>
              </a:pPr>
              <a:t>17/03/2020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Tefko Saracevic, Rutgers University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9D0321-346B-45D4-9D3F-265E53CFF44B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30E43E2-CFE7-408C-8AE5-364D4FFB37B9}" type="datetime1">
              <a:rPr lang="en-GB" smtClean="0"/>
              <a:pPr>
                <a:defRPr/>
              </a:pPr>
              <a:t>17/03/2020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Tefko Saracevic, Rutgers University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1C9562-7950-418E-B400-1C58E40F6B7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8" name="Isosceles Triangle 7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 rot="5400000">
            <a:off x="3629607" y="3201952"/>
            <a:ext cx="585216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BD009C3-B913-4CC4-AAA6-B7A279B17A96}" type="datetime1">
              <a:rPr lang="en-GB" smtClean="0"/>
              <a:pPr>
                <a:defRPr/>
              </a:pPr>
              <a:t>17/03/2020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Tefko Saracevic, Rutgers University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8023E8C-0F2E-4020-AEE5-28DC3FFAFEB5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2971800"/>
            <a:ext cx="6858000" cy="1066800"/>
          </a:xfrm>
        </p:spPr>
        <p:txBody>
          <a:bodyPr anchor="t" anchorCtr="0"/>
          <a:lstStyle>
            <a:lvl1pPr algn="r">
              <a:buNone/>
              <a:defRPr sz="3200" b="0" cap="none" baseline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267200"/>
            <a:ext cx="6781800" cy="1143000"/>
          </a:xfrm>
        </p:spPr>
        <p:txBody>
          <a:bodyPr anchor="t" anchorCtr="0"/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/>
          <a:p>
            <a:pPr>
              <a:defRPr/>
            </a:pPr>
            <a:fld id="{19E15203-410D-48C7-AB07-C4EF3ACFBFFB}" type="datetime1">
              <a:rPr lang="en-GB" smtClean="0"/>
              <a:pPr>
                <a:defRPr/>
              </a:pPr>
              <a:t>17/03/2020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/>
          <a:p>
            <a:pPr>
              <a:defRPr/>
            </a:pPr>
            <a:r>
              <a:rPr lang="en-US"/>
              <a:t>© Tefko Saracevic, Rutgers University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9848" y="6355080"/>
            <a:ext cx="1520952" cy="365760"/>
          </a:xfrm>
        </p:spPr>
        <p:txBody>
          <a:bodyPr/>
          <a:lstStyle/>
          <a:p>
            <a:pPr>
              <a:defRPr/>
            </a:pPr>
            <a:fld id="{E884E786-6512-439F-8258-6DC615C5D265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14400" y="2819400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8" name="Rectangle 7"/>
          <p:cNvSpPr/>
          <p:nvPr/>
        </p:nvSpPr>
        <p:spPr>
          <a:xfrm>
            <a:off x="914400" y="2819400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8F6DC14-FB3F-496A-9F37-907221E3B6B6}" type="datetime1">
              <a:rPr lang="en-GB" smtClean="0"/>
              <a:pPr>
                <a:defRPr/>
              </a:pPr>
              <a:t>17/03/2020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Tefko Saracevic, Rutgers University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D88852D-AB17-446F-9980-B2AE65FF200F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632198" y="1216152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85875"/>
            <a:ext cx="4040188" cy="685800"/>
          </a:xfrm>
          <a:noFill/>
          <a:ln>
            <a:noFill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8200" y="1295400"/>
            <a:ext cx="4041775" cy="685800"/>
          </a:xfrm>
          <a:noFill/>
          <a:ln>
            <a:noFill/>
          </a:ln>
        </p:spPr>
        <p:txBody>
          <a:bodyPr lIns="91440" anchor="b" anchorCtr="0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1DB49D4-B505-4779-B89D-A4ACB2062C80}" type="datetime1">
              <a:rPr lang="en-GB" smtClean="0"/>
              <a:pPr>
                <a:defRPr/>
              </a:pPr>
              <a:t>17/03/2020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Tefko Saracevic, Rutgers University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60B881-2A4C-4383-827E-564E8266644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57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648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F45A6CB-467D-4C67-B5CA-96CA374677A2}" type="datetime1">
              <a:rPr lang="en-GB" smtClean="0"/>
              <a:pPr>
                <a:defRPr/>
              </a:pPr>
              <a:t>17/03/2020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Tefko Saracevic, Rutgers University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41C6FC3-9465-41FE-BDD2-26608BD78B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F1E526A-7C90-418A-AC09-117579C79B1C}" type="datetime1">
              <a:rPr lang="en-GB" smtClean="0"/>
              <a:pPr>
                <a:defRPr/>
              </a:pPr>
              <a:t>17/03/2020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Tefko Saracevic, Rutgers University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4FD67DB-AE17-4506-A520-7BDBEE516908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Straight Connector 4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24600" y="304800"/>
            <a:ext cx="2514600" cy="838200"/>
          </a:xfrm>
        </p:spPr>
        <p:txBody>
          <a:bodyPr anchor="b" anchorCtr="0">
            <a:noAutofit/>
          </a:bodyPr>
          <a:lstStyle>
            <a:lvl1pPr algn="l">
              <a:buNone/>
              <a:defRPr sz="20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324600" y="1219200"/>
            <a:ext cx="2514600" cy="4843463"/>
          </a:xfrm>
        </p:spPr>
        <p:txBody>
          <a:bodyPr/>
          <a:lstStyle>
            <a:lvl1pPr marL="0" indent="0">
              <a:lnSpc>
                <a:spcPts val="22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BE7538F-1718-4753-9962-C5C47E16E5D8}" type="datetime1">
              <a:rPr lang="en-GB" smtClean="0"/>
              <a:pPr>
                <a:defRPr/>
              </a:pPr>
              <a:t>17/03/2020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Tefko Saracevic, Rutgers University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AC93DED-202C-42DA-8A97-D5CA28E16D41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 rot="5400000">
            <a:off x="3160645" y="3324225"/>
            <a:ext cx="603504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"/>
          </p:nvPr>
        </p:nvSpPr>
        <p:spPr>
          <a:xfrm>
            <a:off x="304800" y="304800"/>
            <a:ext cx="5715000" cy="5715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00856"/>
            <a:ext cx="8229600" cy="674688"/>
          </a:xfrm>
          <a:ln>
            <a:solidFill>
              <a:schemeClr val="accent1"/>
            </a:solidFill>
          </a:ln>
        </p:spPr>
        <p:txBody>
          <a:bodyPr lIns="274320" anchor="ctr"/>
          <a:lstStyle>
            <a:lvl1pPr algn="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57200" y="1905000"/>
            <a:ext cx="8229600" cy="4270248"/>
          </a:xfrm>
          <a:solidFill>
            <a:schemeClr val="tx1">
              <a:shade val="50000"/>
            </a:schemeClr>
          </a:solidFill>
          <a:ln>
            <a:noFill/>
          </a:ln>
          <a:effectLst/>
        </p:spPr>
        <p:txBody>
          <a:bodyPr/>
          <a:lstStyle>
            <a:lvl1pPr marL="0" indent="0">
              <a:spcBef>
                <a:spcPts val="600"/>
              </a:spcBef>
              <a:buNone/>
              <a:defRPr sz="3200"/>
            </a:lvl1pPr>
          </a:lstStyle>
          <a:p>
            <a:r>
              <a:rPr kumimoji="0"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219200"/>
            <a:ext cx="8229600" cy="533400"/>
          </a:xfrm>
        </p:spPr>
        <p:txBody>
          <a:bodyPr anchor="ctr" anchorCtr="0"/>
          <a:lstStyle>
            <a:lvl1pPr marL="0" indent="0" algn="l">
              <a:buFontTx/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34461B2-6F12-434E-BE3D-AC0DFE3C4984}" type="datetime1">
              <a:rPr lang="en-GB" smtClean="0"/>
              <a:pPr>
                <a:defRPr/>
              </a:pPr>
              <a:t>17/03/2020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Tefko Saracevic, Rutgers University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94DF0C2-37AE-4FEE-BB4A-84962C2B6BB2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0" name="Rectangle 9"/>
          <p:cNvSpPr/>
          <p:nvPr/>
        </p:nvSpPr>
        <p:spPr>
          <a:xfrm>
            <a:off x="457200" y="500856"/>
            <a:ext cx="182880" cy="68580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prstGeom prst="rect">
            <a:avLst/>
          </a:prstGeom>
        </p:spPr>
        <p:txBody>
          <a:bodyPr vert="horz" anchor="b" anchorCtr="0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219200"/>
            <a:ext cx="8229600" cy="4910328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400800" y="6356350"/>
            <a:ext cx="2289048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3621FEDD-44D6-4AE9-B4C6-02A118DA306B}" type="datetime1">
              <a:rPr lang="en-GB" smtClean="0"/>
              <a:pPr>
                <a:defRPr/>
              </a:pPr>
              <a:t>17/03/2020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2898648" y="6356350"/>
            <a:ext cx="3505200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en-US"/>
              <a:t>© Tefko Saracevic, Rutgers University</a:t>
            </a:r>
            <a:endParaRPr lang="en-US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612648" y="6356350"/>
            <a:ext cx="19812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FC5E6416-EAA0-47A8-A03D-A113332CF83F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8" name="Straight Connector 2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9" name="Straight Connector 28"/>
          <p:cNvSpPr>
            <a:spLocks noChangeShapeType="1"/>
          </p:cNvSpPr>
          <p:nvPr/>
        </p:nvSpPr>
        <p:spPr bwMode="auto">
          <a:xfrm>
            <a:off x="457200" y="1143000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0" name="Isosceles Triangle 9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40" r:id="rId3"/>
    <p:sldLayoutId id="2147483741" r:id="rId4"/>
    <p:sldLayoutId id="2147483742" r:id="rId5"/>
    <p:sldLayoutId id="2147483743" r:id="rId6"/>
    <p:sldLayoutId id="2147483744" r:id="rId7"/>
    <p:sldLayoutId id="2147483745" r:id="rId8"/>
    <p:sldLayoutId id="2147483746" r:id="rId9"/>
    <p:sldLayoutId id="2147483747" r:id="rId10"/>
    <p:sldLayoutId id="2147483748" r:id="rId11"/>
  </p:sldLayoutIdLst>
  <p:hf sldNum="0" hdr="0" ftr="0" dt="0"/>
  <p:txStyles>
    <p:titleStyle>
      <a:lvl1pPr algn="l" rtl="0" eaLnBrk="1" latinLnBrk="0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6000"/>
        <a:buFont typeface="Wingdings 3"/>
        <a:buChar char="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ts val="500"/>
        </a:spcBef>
        <a:buClr>
          <a:schemeClr val="accent2"/>
        </a:buClr>
        <a:buSzPct val="76000"/>
        <a:buFont typeface="Wingdings 3"/>
        <a:buChar char=""/>
        <a:defRPr kumimoji="0" sz="23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500"/>
        </a:spcBef>
        <a:buClr>
          <a:schemeClr val="bg1">
            <a:shade val="50000"/>
          </a:schemeClr>
        </a:buClr>
        <a:buSzPct val="76000"/>
        <a:buFont typeface="Wingdings 3"/>
        <a:buChar char="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400"/>
        </a:spcBef>
        <a:buClr>
          <a:schemeClr val="accent2">
            <a:shade val="75000"/>
          </a:schemeClr>
        </a:buClr>
        <a:buSzPct val="70000"/>
        <a:buFont typeface="Wingdings"/>
        <a:buChar char="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00"/>
        </a:spcBef>
        <a:buClr>
          <a:schemeClr val="accent2"/>
        </a:buClr>
        <a:buSzPct val="70000"/>
        <a:buFont typeface="Wingdings"/>
        <a:buChar char="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0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0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thesaurus.com/" TargetMode="External"/><Relationship Id="rId2" Type="http://schemas.openxmlformats.org/officeDocument/2006/relationships/hyperlink" Target="http://www.visuwords.com/" TargetMode="Externa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://support.google.com/websearch/bin/answer.py?hl=en&amp;answer=136861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support.google.com/websearch/answer/142143?hl=en&amp;ref_topic=3180167" TargetMode="Externa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://academic.research.microsoft.com/" TargetMode="External"/><Relationship Id="rId2" Type="http://schemas.openxmlformats.org/officeDocument/2006/relationships/hyperlink" Target="http://academic.research.microsoft.com/RankList?entitytype=3&amp;topDomainID=2&amp;subDomainID=0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://www.core.edu.au/index.php/conference-rankings" TargetMode="External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://www.dit.ie/library/subjects/computerscience/postgraduates/" TargetMode="Externa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043608" y="3789040"/>
            <a:ext cx="7086600" cy="1243013"/>
          </a:xfrm>
        </p:spPr>
        <p:txBody>
          <a:bodyPr>
            <a:noAutofit/>
          </a:bodyPr>
          <a:lstStyle/>
          <a:p>
            <a:pPr eaLnBrk="1" hangingPunct="1"/>
            <a:r>
              <a:rPr lang="en-GB" sz="2400" b="1"/>
              <a:t>Literature </a:t>
            </a:r>
            <a:r>
              <a:rPr lang="en-GB" sz="2400" b="1" dirty="0"/>
              <a:t>Survey</a:t>
            </a:r>
            <a:r>
              <a:rPr lang="en-GB" sz="2400" dirty="0"/>
              <a:t>, Literature Comprehension &amp; Literature Review</a:t>
            </a:r>
            <a:endParaRPr lang="en-GB" sz="24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Evaluating the Source</a:t>
            </a:r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  <a:p>
            <a:r>
              <a:rPr lang="en-US" altLang="en-US"/>
              <a:t>Usefulness</a:t>
            </a:r>
          </a:p>
          <a:p>
            <a:r>
              <a:rPr lang="en-US" altLang="en-US"/>
              <a:t>Credibility</a:t>
            </a:r>
          </a:p>
          <a:p>
            <a:r>
              <a:rPr lang="en-US" altLang="en-US"/>
              <a:t>Bias</a:t>
            </a:r>
          </a:p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931022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Usefulness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Given Your purpose:  </a:t>
            </a:r>
          </a:p>
          <a:p>
            <a:pPr lvl="1"/>
            <a:r>
              <a:rPr lang="en-US" altLang="en-US" dirty="0"/>
              <a:t>What will this source add to your research project?  </a:t>
            </a:r>
          </a:p>
          <a:p>
            <a:pPr lvl="1"/>
            <a:r>
              <a:rPr lang="en-US" altLang="en-US" dirty="0"/>
              <a:t>Will it help support a major point?</a:t>
            </a:r>
          </a:p>
          <a:p>
            <a:pPr lvl="1"/>
            <a:r>
              <a:rPr lang="en-US" altLang="en-US" dirty="0"/>
              <a:t>Demonstrate you have researched thoroughly?</a:t>
            </a:r>
          </a:p>
          <a:p>
            <a:pPr lvl="1"/>
            <a:r>
              <a:rPr lang="en-US" altLang="en-US" dirty="0"/>
              <a:t>Help establish your own credibility as a conscientious researcher?</a:t>
            </a:r>
          </a:p>
          <a:p>
            <a:pPr lvl="1"/>
            <a:r>
              <a:rPr lang="en-US" altLang="en-US" dirty="0"/>
              <a:t>Help establish there is a gap in existing research?</a:t>
            </a:r>
          </a:p>
        </p:txBody>
      </p:sp>
    </p:spTree>
    <p:extLst>
      <p:ext uri="{BB962C8B-B14F-4D97-AF65-F5344CB8AC3E}">
        <p14:creationId xmlns:p14="http://schemas.microsoft.com/office/powerpoint/2010/main" val="15179902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Usefulness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Is it really relevant?</a:t>
            </a:r>
          </a:p>
          <a:p>
            <a:pPr lvl="1"/>
            <a:r>
              <a:rPr lang="en-US" altLang="en-US" dirty="0"/>
              <a:t>Or are you simply listing sources to meet a quota?</a:t>
            </a:r>
          </a:p>
          <a:p>
            <a:r>
              <a:rPr lang="en-US" altLang="en-US" dirty="0"/>
              <a:t>Consider the level of specialization: </a:t>
            </a:r>
          </a:p>
          <a:p>
            <a:pPr lvl="1"/>
            <a:r>
              <a:rPr lang="en-US" altLang="en-US" dirty="0"/>
              <a:t>General sources can be helpful when you are beginning your research, but you may need more specialized or more current resources. </a:t>
            </a:r>
          </a:p>
          <a:p>
            <a:pPr lvl="1"/>
            <a:r>
              <a:rPr lang="en-US" altLang="en-US" dirty="0"/>
              <a:t>Ask yourself: “Who was this source written for?  A general audience? A more specialized group?”  </a:t>
            </a:r>
          </a:p>
          <a:p>
            <a:pPr lvl="1"/>
            <a:r>
              <a:rPr lang="en-US" altLang="en-US" dirty="0"/>
              <a:t>How does this resource fit with your audience and purpose?</a:t>
            </a:r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8892640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Credibility</a:t>
            </a:r>
            <a:endParaRPr lang="en-US" dirty="0"/>
          </a:p>
        </p:txBody>
      </p:sp>
      <p:sp>
        <p:nvSpPr>
          <p:cNvPr id="1024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Definition:</a:t>
            </a:r>
          </a:p>
          <a:p>
            <a:pPr lvl="1"/>
            <a:r>
              <a:rPr lang="en-US" altLang="en-US" dirty="0"/>
              <a:t>1. capable of being believed; believable:  a credible statement. </a:t>
            </a:r>
          </a:p>
          <a:p>
            <a:pPr lvl="1"/>
            <a:r>
              <a:rPr lang="en-US" altLang="en-US" dirty="0"/>
              <a:t>2. worthy of belief or confidence; trustworthy: a credible witness.</a:t>
            </a:r>
          </a:p>
          <a:p>
            <a:endParaRPr lang="en-US" altLang="en-US" dirty="0"/>
          </a:p>
          <a:p>
            <a:r>
              <a:rPr lang="en-US" altLang="en-US" dirty="0"/>
              <a:t>Credibility is important!</a:t>
            </a:r>
          </a:p>
          <a:p>
            <a:pPr lvl="1"/>
            <a:r>
              <a:rPr lang="en-US" altLang="en-US" dirty="0"/>
              <a:t>If your research is flawed, so is your argument.</a:t>
            </a:r>
          </a:p>
          <a:p>
            <a:pPr lvl="1"/>
            <a:r>
              <a:rPr lang="en-US" altLang="en-US" dirty="0"/>
              <a:t>If you use credible sources, you can believe them, and your readers can believe you.</a:t>
            </a:r>
          </a:p>
        </p:txBody>
      </p:sp>
    </p:spTree>
    <p:extLst>
      <p:ext uri="{BB962C8B-B14F-4D97-AF65-F5344CB8AC3E}">
        <p14:creationId xmlns:p14="http://schemas.microsoft.com/office/powerpoint/2010/main" val="15113145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365760" indent="-256032" eaLnBrk="1" fontAlgn="auto" hangingPunct="1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/>
              <a:t>Most books you find via your library are credible.</a:t>
            </a:r>
          </a:p>
          <a:p>
            <a:pPr marL="365760" indent="-256032" eaLnBrk="1" fontAlgn="auto" hangingPunct="1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/>
              <a:t>Most large newspapers are credible.</a:t>
            </a:r>
          </a:p>
          <a:p>
            <a:pPr marL="621792" lvl="1" eaLnBrk="1" fontAlgn="auto" hangingPunct="1">
              <a:spcBef>
                <a:spcPts val="324"/>
              </a:spcBef>
              <a:spcAft>
                <a:spcPts val="0"/>
              </a:spcAft>
              <a:buFont typeface="Verdana"/>
              <a:buChar char="◦"/>
              <a:defRPr/>
            </a:pPr>
            <a:r>
              <a:rPr lang="en-US" dirty="0"/>
              <a:t>Guardian</a:t>
            </a:r>
          </a:p>
          <a:p>
            <a:pPr marL="621792" lvl="1" eaLnBrk="1" fontAlgn="auto" hangingPunct="1">
              <a:spcBef>
                <a:spcPts val="324"/>
              </a:spcBef>
              <a:spcAft>
                <a:spcPts val="0"/>
              </a:spcAft>
              <a:buFont typeface="Verdana"/>
              <a:buChar char="◦"/>
              <a:defRPr/>
            </a:pPr>
            <a:r>
              <a:rPr lang="en-US" dirty="0"/>
              <a:t>Irish Times etc.</a:t>
            </a:r>
          </a:p>
          <a:p>
            <a:pPr marL="365760" indent="-256032" eaLnBrk="1" fontAlgn="auto" hangingPunct="1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/>
              <a:t>Scholarly journals are usually credible.</a:t>
            </a:r>
          </a:p>
          <a:p>
            <a:pPr marL="621792" lvl="1" eaLnBrk="1" fontAlgn="auto" hangingPunct="1">
              <a:spcBef>
                <a:spcPts val="324"/>
              </a:spcBef>
              <a:spcAft>
                <a:spcPts val="0"/>
              </a:spcAft>
              <a:buFont typeface="Verdana"/>
              <a:buChar char="◦"/>
              <a:defRPr/>
            </a:pPr>
            <a:r>
              <a:rPr lang="en-US" dirty="0"/>
              <a:t>IEEE Transactions,  ACM, Emerald, SAGE, Taylor and Francis, Elsevier, Springer, etc.</a:t>
            </a:r>
          </a:p>
          <a:p>
            <a:pPr marL="365760" indent="-256032" eaLnBrk="1" fontAlgn="auto" hangingPunct="1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/>
              <a:t>Most government publications are credible.</a:t>
            </a:r>
          </a:p>
          <a:p>
            <a:pPr marL="365760" indent="-256032" eaLnBrk="1" fontAlgn="auto" hangingPunct="1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/>
              <a:t>Reputable organizations are usually credible.</a:t>
            </a:r>
          </a:p>
          <a:p>
            <a:pPr marL="365760" indent="-256032" eaLnBrk="1" fontAlgn="auto" hangingPunct="1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/>
              <a:t>Most information from colleges is credible.</a:t>
            </a:r>
          </a:p>
          <a:p>
            <a:pPr marL="621792" lvl="1" eaLnBrk="1" fontAlgn="auto" hangingPunct="1">
              <a:spcBef>
                <a:spcPts val="324"/>
              </a:spcBef>
              <a:spcAft>
                <a:spcPts val="0"/>
              </a:spcAft>
              <a:buFont typeface="Verdana"/>
              <a:buChar char="◦"/>
              <a:defRPr/>
            </a:pPr>
            <a:r>
              <a:rPr lang="en-US" dirty="0"/>
              <a:t>.</a:t>
            </a:r>
            <a:r>
              <a:rPr lang="en-US" dirty="0" err="1"/>
              <a:t>edu</a:t>
            </a:r>
            <a:r>
              <a:rPr lang="en-US" dirty="0"/>
              <a:t> websites</a:t>
            </a:r>
          </a:p>
          <a:p>
            <a:pPr marL="365760" indent="-256032" eaLnBrk="1" fontAlgn="auto" hangingPunct="1">
              <a:spcAft>
                <a:spcPts val="0"/>
              </a:spcAft>
              <a:buFont typeface="Wingdings 3"/>
              <a:buChar char=""/>
              <a:defRPr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/>
              <a:t>How do I Know if my Sources are Credible?</a:t>
            </a:r>
          </a:p>
        </p:txBody>
      </p:sp>
    </p:spTree>
    <p:extLst>
      <p:ext uri="{BB962C8B-B14F-4D97-AF65-F5344CB8AC3E}">
        <p14:creationId xmlns:p14="http://schemas.microsoft.com/office/powerpoint/2010/main" val="2503508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do I Know if my Sources are Credible?</a:t>
            </a:r>
          </a:p>
        </p:txBody>
      </p:sp>
      <p:sp>
        <p:nvSpPr>
          <p:cNvPr id="12290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You can automatically rule out:</a:t>
            </a:r>
          </a:p>
          <a:p>
            <a:pPr lvl="1"/>
            <a:r>
              <a:rPr lang="en-US" altLang="en-US" dirty="0"/>
              <a:t>Wikipedia</a:t>
            </a:r>
          </a:p>
          <a:p>
            <a:pPr lvl="1"/>
            <a:r>
              <a:rPr lang="en-US" altLang="en-US" dirty="0"/>
              <a:t>Blogs</a:t>
            </a:r>
          </a:p>
          <a:p>
            <a:pPr lvl="1"/>
            <a:r>
              <a:rPr lang="en-US" altLang="en-US" dirty="0"/>
              <a:t>Twitter</a:t>
            </a:r>
          </a:p>
          <a:p>
            <a:pPr lvl="1"/>
            <a:r>
              <a:rPr lang="en-US" altLang="en-US" dirty="0"/>
              <a:t>Facebook</a:t>
            </a:r>
          </a:p>
          <a:p>
            <a:pPr lvl="1"/>
            <a:r>
              <a:rPr lang="en-US" altLang="en-US" dirty="0"/>
              <a:t>Personal sites</a:t>
            </a:r>
          </a:p>
          <a:p>
            <a:pPr marL="274320" lvl="1" indent="0">
              <a:buNone/>
            </a:pPr>
            <a:endParaRPr lang="en-US" altLang="en-US" dirty="0"/>
          </a:p>
          <a:p>
            <a:endParaRPr lang="en-US" altLang="en-US" dirty="0"/>
          </a:p>
          <a:p>
            <a:pPr lvl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457781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Using the Internet for Research</a:t>
            </a:r>
            <a:endParaRPr lang="en-US" dirty="0"/>
          </a:p>
        </p:txBody>
      </p:sp>
      <p:sp>
        <p:nvSpPr>
          <p:cNvPr id="13314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The internet offers the BEST information on MANY topics.</a:t>
            </a:r>
          </a:p>
          <a:p>
            <a:endParaRPr lang="en-US" altLang="en-US" dirty="0"/>
          </a:p>
          <a:p>
            <a:r>
              <a:rPr lang="en-US" altLang="en-US" dirty="0"/>
              <a:t>The internet offers the WORST information on MOST topics.</a:t>
            </a:r>
          </a:p>
          <a:p>
            <a:endParaRPr lang="en-US" altLang="en-US" dirty="0"/>
          </a:p>
          <a:p>
            <a:r>
              <a:rPr lang="en-US" altLang="en-US" dirty="0"/>
              <a:t>You can use internet resources for research papers, but you have to be careful.</a:t>
            </a:r>
          </a:p>
        </p:txBody>
      </p:sp>
    </p:spTree>
    <p:extLst>
      <p:ext uri="{BB962C8B-B14F-4D97-AF65-F5344CB8AC3E}">
        <p14:creationId xmlns:p14="http://schemas.microsoft.com/office/powerpoint/2010/main" val="23233744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Credibility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en-US" dirty="0"/>
              <a:t>Consider the credentials of the publisher or sponsor: </a:t>
            </a:r>
          </a:p>
          <a:p>
            <a:pPr lvl="1"/>
            <a:r>
              <a:rPr lang="en-US" altLang="en-US" dirty="0"/>
              <a:t>What can you learn about the newspaper or sponsor of the source?  </a:t>
            </a:r>
          </a:p>
          <a:p>
            <a:pPr lvl="2"/>
            <a:r>
              <a:rPr lang="en-US" altLang="en-US" dirty="0"/>
              <a:t>For example, is it a newspaper known for integrity or is it a tabloid? </a:t>
            </a:r>
          </a:p>
          <a:p>
            <a:pPr lvl="2"/>
            <a:r>
              <a:rPr lang="en-US" altLang="en-US" dirty="0"/>
              <a:t>Is it a popular source, or is it sponsored by a professional organization or academic institution?  </a:t>
            </a:r>
          </a:p>
          <a:p>
            <a:pPr lvl="2"/>
            <a:r>
              <a:rPr lang="en-US" altLang="en-US" dirty="0"/>
              <a:t>Is the book published by a company you recognize or can locate easily on the web?</a:t>
            </a:r>
          </a:p>
          <a:p>
            <a:r>
              <a:rPr lang="en-US" altLang="en-US" dirty="0"/>
              <a:t>Consider the credentials of the author: </a:t>
            </a:r>
          </a:p>
          <a:p>
            <a:pPr lvl="1"/>
            <a:r>
              <a:rPr lang="en-US" altLang="en-US" dirty="0"/>
              <a:t>An author’s credentials usually included as part of the publication. </a:t>
            </a:r>
          </a:p>
          <a:p>
            <a:pPr lvl="1"/>
            <a:r>
              <a:rPr lang="en-US" altLang="en-US" dirty="0"/>
              <a:t> When researching, does the author’s name come up in other sources? He may be influential in his field</a:t>
            </a:r>
          </a:p>
          <a:p>
            <a:pPr lvl="2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5269280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Credibility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Date of the publication: </a:t>
            </a:r>
          </a:p>
          <a:p>
            <a:pPr lvl="1"/>
            <a:r>
              <a:rPr lang="en-US" altLang="en-US" dirty="0"/>
              <a:t>Recent publication dates may be more useful in the sciences or other fields where change is frequent and current information is essential.  </a:t>
            </a:r>
          </a:p>
          <a:p>
            <a:pPr lvl="1"/>
            <a:r>
              <a:rPr lang="en-US" altLang="en-US" dirty="0"/>
              <a:t>However, in the Humanities, the most authoritative works may be the oldest. </a:t>
            </a:r>
          </a:p>
          <a:p>
            <a:pPr lvl="1"/>
            <a:r>
              <a:rPr lang="en-US" altLang="en-US" dirty="0"/>
              <a:t>Publications dates on the web are difficult to assess, which explains why most citation and referencing schemes suggests recording the date you accessed the information instead of a publication date.</a:t>
            </a:r>
          </a:p>
        </p:txBody>
      </p:sp>
    </p:spTree>
    <p:extLst>
      <p:ext uri="{BB962C8B-B14F-4D97-AF65-F5344CB8AC3E}">
        <p14:creationId xmlns:p14="http://schemas.microsoft.com/office/powerpoint/2010/main" val="22780194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Credibility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Accuracy of the source: </a:t>
            </a:r>
          </a:p>
          <a:p>
            <a:pPr lvl="1"/>
            <a:r>
              <a:rPr lang="en-US" altLang="en-US" dirty="0"/>
              <a:t>Can you locate other sources that corroborate this source?  </a:t>
            </a:r>
          </a:p>
          <a:p>
            <a:pPr lvl="1"/>
            <a:r>
              <a:rPr lang="en-US" altLang="en-US" dirty="0"/>
              <a:t>In other words, can you find other sources that have similar information or support parts of what you find in this source?</a:t>
            </a:r>
          </a:p>
          <a:p>
            <a:r>
              <a:rPr lang="en-US" altLang="en-US" dirty="0"/>
              <a:t>Cross-references to the source: </a:t>
            </a:r>
          </a:p>
          <a:p>
            <a:pPr lvl="1"/>
            <a:r>
              <a:rPr lang="en-US" altLang="en-US" dirty="0"/>
              <a:t>Is the source cited in other works? </a:t>
            </a:r>
          </a:p>
          <a:p>
            <a:pPr lvl="1"/>
            <a:r>
              <a:rPr lang="en-US" altLang="en-US" dirty="0"/>
              <a:t>If you see the source cited other places, notice what another author says about the source.  Another’s comments may give you insight into the credibility.</a:t>
            </a:r>
          </a:p>
          <a:p>
            <a:pPr lvl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284254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What is the Literature Review?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IE" dirty="0"/>
              <a:t>The ‘finished product’ </a:t>
            </a:r>
          </a:p>
          <a:p>
            <a:pPr lvl="1"/>
            <a:r>
              <a:rPr lang="en-IE" dirty="0"/>
              <a:t>i.e. chapter(s) in your dissertation</a:t>
            </a:r>
          </a:p>
          <a:p>
            <a:pPr lvl="1"/>
            <a:r>
              <a:rPr lang="en-IE" dirty="0"/>
              <a:t>Extensive reference to relevant research in your area</a:t>
            </a:r>
          </a:p>
          <a:p>
            <a:pPr lvl="1"/>
            <a:r>
              <a:rPr lang="en-IE" dirty="0"/>
              <a:t>Sets the scene for why did you do the things you did in the way you did them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What is Bias?</a:t>
            </a:r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According to Webster's Dictionary online:</a:t>
            </a:r>
          </a:p>
          <a:p>
            <a:r>
              <a:rPr lang="en-US" altLang="en-US" dirty="0"/>
              <a:t>Bias is defined as:</a:t>
            </a:r>
          </a:p>
          <a:p>
            <a:pPr lvl="1"/>
            <a:r>
              <a:rPr lang="en-US" altLang="en-US" dirty="0"/>
              <a:t>an inclination of temperament or outlook; especially: a personal and sometimes unreasoned judgment: PREJUDICE</a:t>
            </a:r>
          </a:p>
          <a:p>
            <a:endParaRPr lang="en-US" altLang="en-US" dirty="0"/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8528388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Bias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Consider the stance of the source:  </a:t>
            </a:r>
          </a:p>
          <a:p>
            <a:pPr lvl="1"/>
            <a:r>
              <a:rPr lang="en-US" altLang="en-US" dirty="0"/>
              <a:t>It’s important to identify the source’s point of view (bias). </a:t>
            </a:r>
          </a:p>
          <a:p>
            <a:pPr lvl="1"/>
            <a:r>
              <a:rPr lang="en-US" altLang="en-US" dirty="0"/>
              <a:t>Would the author have a reason to slant the information?  </a:t>
            </a:r>
          </a:p>
          <a:p>
            <a:pPr lvl="1"/>
            <a:r>
              <a:rPr lang="en-US" altLang="en-US" dirty="0"/>
              <a:t>Omit essential facts or details?  </a:t>
            </a:r>
          </a:p>
          <a:p>
            <a:pPr lvl="1"/>
            <a:r>
              <a:rPr lang="en-US" altLang="en-US" dirty="0"/>
              <a:t>Identifying the source is the first step towards evaluating whether the source’s bias would be a concern.  </a:t>
            </a:r>
          </a:p>
          <a:p>
            <a:pPr lvl="1"/>
            <a:r>
              <a:rPr lang="en-US" altLang="en-US" dirty="0"/>
              <a:t>For instance, would the source be trying to convince  you of an idea? Sell something? Call you to action?  </a:t>
            </a:r>
          </a:p>
          <a:p>
            <a:pPr lvl="1"/>
            <a:r>
              <a:rPr lang="en-US" altLang="en-US" dirty="0"/>
              <a:t>Do any of those purposes call the information in the source into question?</a:t>
            </a:r>
          </a:p>
        </p:txBody>
      </p:sp>
    </p:spTree>
    <p:extLst>
      <p:ext uri="{BB962C8B-B14F-4D97-AF65-F5344CB8AC3E}">
        <p14:creationId xmlns:p14="http://schemas.microsoft.com/office/powerpoint/2010/main" val="15609157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Looking for Bias</a:t>
            </a:r>
          </a:p>
        </p:txBody>
      </p:sp>
      <p:sp>
        <p:nvSpPr>
          <p:cNvPr id="430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In academic or business politics</a:t>
            </a:r>
          </a:p>
          <a:p>
            <a:pPr lvl="1"/>
            <a:r>
              <a:rPr lang="en-US" altLang="en-US" dirty="0"/>
              <a:t>Relationships between the author and publications </a:t>
            </a:r>
          </a:p>
          <a:p>
            <a:pPr lvl="1"/>
            <a:r>
              <a:rPr lang="en-US" altLang="en-US" dirty="0"/>
              <a:t>Author and other authors</a:t>
            </a:r>
          </a:p>
          <a:p>
            <a:pPr lvl="1"/>
            <a:r>
              <a:rPr lang="en-US" altLang="en-US" dirty="0"/>
              <a:t>Publications and sponsors</a:t>
            </a:r>
          </a:p>
          <a:p>
            <a:r>
              <a:rPr lang="en-US" altLang="en-US" dirty="0"/>
              <a:t>In self-promoters</a:t>
            </a:r>
          </a:p>
          <a:p>
            <a:pPr lvl="1"/>
            <a:r>
              <a:rPr lang="en-US" altLang="en-US" dirty="0"/>
              <a:t>Authors of books, websites, or various written works promote their works (ignoring other relevant work)</a:t>
            </a:r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6166919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/>
              <a:t>Red Flags for Source Credibility 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altLang="en-US" dirty="0"/>
              <a:t>Anonymity </a:t>
            </a:r>
          </a:p>
          <a:p>
            <a:pPr lvl="1"/>
            <a:r>
              <a:rPr lang="en-US" altLang="en-US" dirty="0"/>
              <a:t>No author or sponsoring entity</a:t>
            </a:r>
          </a:p>
          <a:p>
            <a:r>
              <a:rPr lang="en-US" altLang="en-US" dirty="0"/>
              <a:t>Negative reviews by other sources</a:t>
            </a:r>
          </a:p>
          <a:p>
            <a:r>
              <a:rPr lang="en-US" altLang="en-US" dirty="0"/>
              <a:t>Misspelled words and poor grammar</a:t>
            </a:r>
          </a:p>
          <a:p>
            <a:r>
              <a:rPr lang="en-US" altLang="en-US" dirty="0"/>
              <a:t>Vague or sweeping generalizations</a:t>
            </a:r>
          </a:p>
          <a:p>
            <a:r>
              <a:rPr lang="en-US" altLang="en-US" sz="31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One-sided viewpoint that does not address an opposing side</a:t>
            </a:r>
          </a:p>
          <a:p>
            <a:r>
              <a:rPr lang="en-US" altLang="en-US" dirty="0"/>
              <a:t>Numbers or statistics presented without an identified source for them  </a:t>
            </a:r>
          </a:p>
          <a:p>
            <a:r>
              <a:rPr lang="en-US" altLang="en-US" dirty="0"/>
              <a:t>Absence of source documentation when the discussion clearly needs such documentation  </a:t>
            </a:r>
          </a:p>
          <a:p>
            <a:r>
              <a:rPr lang="en-US" altLang="en-US" dirty="0"/>
              <a:t>You cannot find any other sources that present the same information or acknowledge that the same information exists (lack of corroboration) </a:t>
            </a:r>
          </a:p>
          <a:p>
            <a:endParaRPr lang="en-US" alt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sz="quarter" idx="2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altLang="en-US" dirty="0"/>
              <a:t>Intemperate tone or language</a:t>
            </a:r>
          </a:p>
          <a:p>
            <a:pPr lvl="1"/>
            <a:r>
              <a:rPr lang="en-US" altLang="en-US" dirty="0"/>
              <a:t>E.g. “will never work“, “could not possibly work” </a:t>
            </a:r>
          </a:p>
          <a:p>
            <a:r>
              <a:rPr lang="en-US" altLang="en-US" dirty="0" err="1"/>
              <a:t>Overclaims</a:t>
            </a:r>
            <a:r>
              <a:rPr lang="en-US" altLang="en-US" dirty="0"/>
              <a:t> </a:t>
            </a:r>
          </a:p>
          <a:p>
            <a:pPr lvl="1"/>
            <a:r>
              <a:rPr lang="en-US" altLang="en-US" dirty="0"/>
              <a:t>“Billions in revenue can be saved by  implementing this solution."</a:t>
            </a:r>
          </a:p>
          <a:p>
            <a:r>
              <a:rPr lang="en-US" altLang="en-US" dirty="0"/>
              <a:t>Sweeping statements of excessive significance </a:t>
            </a:r>
          </a:p>
          <a:p>
            <a:pPr lvl="1"/>
            <a:r>
              <a:rPr lang="en-US" altLang="en-US" dirty="0"/>
              <a:t>"This is the most important idea ever conceived!" </a:t>
            </a:r>
          </a:p>
          <a:p>
            <a:r>
              <a:rPr lang="en-US" altLang="en-US" dirty="0"/>
              <a:t>Conflict of Interest </a:t>
            </a:r>
          </a:p>
          <a:p>
            <a:pPr lvl="1"/>
            <a:r>
              <a:rPr lang="en-US" altLang="en-US" dirty="0"/>
              <a:t>"Welcome to the Company X. To read our report, ‘How Product Y can work for you,' click here."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118167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IE" dirty="0"/>
              <a:t>Good Sources?</a:t>
            </a:r>
            <a:endParaRPr lang="en-US" dirty="0"/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IE" sz="2800" dirty="0"/>
              <a:t>Journal Papers</a:t>
            </a:r>
          </a:p>
          <a:p>
            <a:pPr eaLnBrk="1" hangingPunct="1"/>
            <a:r>
              <a:rPr lang="en-IE" sz="2800" dirty="0"/>
              <a:t>Conference Papers</a:t>
            </a:r>
          </a:p>
          <a:p>
            <a:pPr eaLnBrk="1" hangingPunct="1"/>
            <a:r>
              <a:rPr lang="en-IE" sz="2800" dirty="0"/>
              <a:t>Textbooks</a:t>
            </a:r>
          </a:p>
          <a:p>
            <a:pPr eaLnBrk="1" hangingPunct="1"/>
            <a:r>
              <a:rPr lang="en-IE" sz="2800" dirty="0"/>
              <a:t>Other Books</a:t>
            </a:r>
          </a:p>
          <a:p>
            <a:pPr eaLnBrk="1" hangingPunct="1"/>
            <a:r>
              <a:rPr lang="en-IE" sz="2800" dirty="0"/>
              <a:t>Company Whitepapers </a:t>
            </a:r>
          </a:p>
          <a:p>
            <a:pPr eaLnBrk="1" hangingPunct="1"/>
            <a:r>
              <a:rPr lang="en-IE" sz="2800" dirty="0"/>
              <a:t>Company Websites</a:t>
            </a:r>
          </a:p>
          <a:p>
            <a:pPr eaLnBrk="1" hangingPunct="1"/>
            <a:r>
              <a:rPr lang="en-IE" sz="2800" dirty="0"/>
              <a:t>Blogs</a:t>
            </a:r>
          </a:p>
          <a:p>
            <a:pPr eaLnBrk="1" hangingPunct="1"/>
            <a:r>
              <a:rPr lang="en-IE" sz="2800" dirty="0"/>
              <a:t>Wikis</a:t>
            </a:r>
            <a:endParaRPr lang="en-US" sz="2800" dirty="0"/>
          </a:p>
        </p:txBody>
      </p:sp>
      <p:sp>
        <p:nvSpPr>
          <p:cNvPr id="13316" name="AutoShape 4"/>
          <p:cNvSpPr>
            <a:spLocks noChangeArrowheads="1"/>
          </p:cNvSpPr>
          <p:nvPr/>
        </p:nvSpPr>
        <p:spPr bwMode="auto">
          <a:xfrm>
            <a:off x="4787900" y="1143000"/>
            <a:ext cx="1152128" cy="5322524"/>
          </a:xfrm>
          <a:prstGeom prst="upArrow">
            <a:avLst>
              <a:gd name="adj1" fmla="val 50000"/>
              <a:gd name="adj2" fmla="val 76900"/>
            </a:avLst>
          </a:prstGeom>
          <a:solidFill>
            <a:schemeClr val="accent2">
              <a:lumMod val="60000"/>
              <a:lumOff val="40000"/>
            </a:schemeClr>
          </a:solidFill>
          <a:ln>
            <a:headEnd/>
            <a:tailEnd/>
          </a:ln>
          <a:effectLst>
            <a:glow rad="2286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eaVert" wrap="none" anchor="ctr">
            <a:flatTx/>
          </a:bodyPr>
          <a:lstStyle/>
          <a:p>
            <a:endParaRPr lang="en-IE" dirty="0"/>
          </a:p>
        </p:txBody>
      </p:sp>
      <p:sp>
        <p:nvSpPr>
          <p:cNvPr id="13317" name="WordArt 5"/>
          <p:cNvSpPr>
            <a:spLocks noChangeArrowheads="1" noChangeShapeType="1" noTextEdit="1"/>
          </p:cNvSpPr>
          <p:nvPr/>
        </p:nvSpPr>
        <p:spPr bwMode="auto">
          <a:xfrm rot="5400000">
            <a:off x="2916039" y="3716809"/>
            <a:ext cx="4895850" cy="431800"/>
          </a:xfrm>
          <a:prstGeom prst="rect">
            <a:avLst/>
          </a:prstGeom>
        </p:spPr>
        <p:txBody>
          <a:bodyPr vert="wordArtVert"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fontAlgn="auto"/>
            <a:r>
              <a:rPr lang="en-IE" kern="10" dirty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000000"/>
                </a:solidFill>
                <a:latin typeface="Algerian" panose="04020705040A02060702" pitchFamily="82" charset="0"/>
              </a:rPr>
              <a:t>Credibility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156176" y="3232135"/>
            <a:ext cx="36004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400" dirty="0"/>
              <a:t>HAND</a:t>
            </a:r>
          </a:p>
          <a:p>
            <a:r>
              <a:rPr lang="en-IE" sz="1400" dirty="0"/>
              <a:t>L</a:t>
            </a:r>
          </a:p>
          <a:p>
            <a:r>
              <a:rPr lang="en-IE" sz="1400" dirty="0"/>
              <a:t>E </a:t>
            </a:r>
          </a:p>
          <a:p>
            <a:endParaRPr lang="en-IE" sz="1400" dirty="0"/>
          </a:p>
          <a:p>
            <a:r>
              <a:rPr lang="en-IE" sz="1400" dirty="0"/>
              <a:t>W</a:t>
            </a:r>
          </a:p>
          <a:p>
            <a:r>
              <a:rPr lang="en-IE" sz="1400" dirty="0"/>
              <a:t>I</a:t>
            </a:r>
          </a:p>
          <a:p>
            <a:r>
              <a:rPr lang="en-IE" sz="1400" dirty="0"/>
              <a:t>T</a:t>
            </a:r>
          </a:p>
          <a:p>
            <a:r>
              <a:rPr lang="en-IE" sz="1400" dirty="0"/>
              <a:t>H</a:t>
            </a:r>
          </a:p>
          <a:p>
            <a:r>
              <a:rPr lang="en-IE" sz="1400" dirty="0"/>
              <a:t> CA</a:t>
            </a:r>
          </a:p>
          <a:p>
            <a:r>
              <a:rPr lang="en-IE" sz="1400" dirty="0"/>
              <a:t>R</a:t>
            </a:r>
          </a:p>
          <a:p>
            <a:r>
              <a:rPr lang="en-IE" sz="1400" dirty="0"/>
              <a:t>E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467544" y="3212976"/>
            <a:ext cx="7776864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00069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Is it C.R.A.P.?</a:t>
            </a:r>
          </a:p>
        </p:txBody>
      </p:sp>
      <p:sp>
        <p:nvSpPr>
          <p:cNvPr id="839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altLang="en-US" dirty="0"/>
              <a:t>Currency</a:t>
            </a:r>
          </a:p>
          <a:p>
            <a:pPr lvl="1"/>
            <a:r>
              <a:rPr lang="en-US" altLang="en-US" dirty="0"/>
              <a:t>How recent is the information? </a:t>
            </a:r>
          </a:p>
          <a:p>
            <a:pPr lvl="1"/>
            <a:r>
              <a:rPr lang="en-US" altLang="en-US" dirty="0"/>
              <a:t>Is it current enough for your topic? </a:t>
            </a:r>
          </a:p>
          <a:p>
            <a:r>
              <a:rPr lang="en-US" altLang="en-US" dirty="0"/>
              <a:t>Reliability</a:t>
            </a:r>
          </a:p>
          <a:p>
            <a:pPr lvl="1"/>
            <a:r>
              <a:rPr lang="en-US" altLang="en-US" dirty="0"/>
              <a:t>Does the creator provide references or sources for data or quotations?</a:t>
            </a:r>
          </a:p>
          <a:p>
            <a:pPr lvl="1"/>
            <a:r>
              <a:rPr lang="en-US" altLang="en-US" dirty="0"/>
              <a:t>What is the publisher’s interest (if any) in this information? </a:t>
            </a:r>
          </a:p>
          <a:p>
            <a:pPr lvl="1"/>
            <a:r>
              <a:rPr lang="en-US" altLang="en-US" dirty="0"/>
              <a:t>Are there advertisements on the website?  </a:t>
            </a:r>
          </a:p>
          <a:p>
            <a:pPr lvl="1"/>
            <a:r>
              <a:rPr lang="en-US" altLang="en-US" dirty="0"/>
              <a:t>Is the creator/author trying to sell you something? </a:t>
            </a:r>
          </a:p>
          <a:p>
            <a:r>
              <a:rPr lang="en-US" altLang="en-US" dirty="0"/>
              <a:t>Authority</a:t>
            </a:r>
          </a:p>
          <a:p>
            <a:pPr lvl="1"/>
            <a:r>
              <a:rPr lang="en-US" altLang="en-US" dirty="0"/>
              <a:t>Who is the creator or author? </a:t>
            </a:r>
          </a:p>
          <a:p>
            <a:pPr lvl="1"/>
            <a:r>
              <a:rPr lang="en-US" altLang="en-US" dirty="0"/>
              <a:t>What are their credentials? </a:t>
            </a:r>
          </a:p>
          <a:p>
            <a:pPr lvl="1"/>
            <a:r>
              <a:rPr lang="en-US" altLang="en-US" dirty="0"/>
              <a:t>Who is the publisher or sponsor? </a:t>
            </a:r>
          </a:p>
          <a:p>
            <a:pPr lvl="1"/>
            <a:r>
              <a:rPr lang="en-US" altLang="en-US" dirty="0"/>
              <a:t>Are they reputable? </a:t>
            </a:r>
          </a:p>
          <a:p>
            <a:r>
              <a:rPr lang="en-US" altLang="en-US" dirty="0"/>
              <a:t>Point of View</a:t>
            </a:r>
          </a:p>
          <a:p>
            <a:pPr lvl="1"/>
            <a:r>
              <a:rPr lang="en-US" altLang="en-US" dirty="0"/>
              <a:t>Is this fact or opinion? </a:t>
            </a:r>
          </a:p>
          <a:p>
            <a:pPr lvl="1"/>
            <a:r>
              <a:rPr lang="en-US" altLang="en-US" dirty="0"/>
              <a:t>Is it biased?</a:t>
            </a:r>
          </a:p>
          <a:p>
            <a:pPr lvl="1"/>
            <a:r>
              <a:rPr lang="en-US" altLang="en-US" dirty="0"/>
              <a:t>Is it balanced? </a:t>
            </a:r>
          </a:p>
        </p:txBody>
      </p:sp>
    </p:spTree>
    <p:extLst>
      <p:ext uri="{BB962C8B-B14F-4D97-AF65-F5344CB8AC3E}">
        <p14:creationId xmlns:p14="http://schemas.microsoft.com/office/powerpoint/2010/main" val="2998716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1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1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971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Literature Survey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A focused survey technique is recommended to ensure you ‘hit the ground running’  </a:t>
            </a:r>
          </a:p>
          <a:p>
            <a:r>
              <a:rPr lang="en-US" dirty="0"/>
              <a:t>If you know the exact domain of your research it makes sense to initially focus your search on papers that relate (almost) exactly to your own research, rather than spending a great deal of time reading every paper under the sun that seems remotely relevant. </a:t>
            </a:r>
          </a:p>
          <a:p>
            <a:r>
              <a:rPr lang="en-US" dirty="0"/>
              <a:t>Recording the sources you have found and read is also of vital importance</a:t>
            </a:r>
          </a:p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12869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E" dirty="0"/>
              <a:t>Literature Survey</a:t>
            </a:r>
            <a:endParaRPr lang="en-GB" dirty="0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11560" y="1340768"/>
            <a:ext cx="7772400" cy="73025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IE" dirty="0">
                <a:cs typeface="Times New Roman" pitchFamily="18" charset="0"/>
              </a:rPr>
              <a:t>A vital step is to identify </a:t>
            </a:r>
          </a:p>
          <a:p>
            <a:pPr eaLnBrk="1" hangingPunct="1">
              <a:lnSpc>
                <a:spcPct val="90000"/>
              </a:lnSpc>
            </a:pPr>
            <a:endParaRPr lang="en-IE" dirty="0">
              <a:cs typeface="Times New Roman" pitchFamily="18" charset="0"/>
            </a:endParaRPr>
          </a:p>
          <a:p>
            <a:pPr eaLnBrk="1" hangingPunct="1">
              <a:lnSpc>
                <a:spcPct val="90000"/>
              </a:lnSpc>
            </a:pPr>
            <a:endParaRPr lang="en-IE" dirty="0">
              <a:cs typeface="Times New Roman" pitchFamily="18" charset="0"/>
            </a:endParaRPr>
          </a:p>
          <a:p>
            <a:pPr algn="ctr" eaLnBrk="1" hangingPunct="1">
              <a:lnSpc>
                <a:spcPct val="90000"/>
              </a:lnSpc>
              <a:buFont typeface="Wingdings" pitchFamily="2" charset="2"/>
              <a:buNone/>
            </a:pPr>
            <a:endParaRPr lang="en-IE" dirty="0">
              <a:cs typeface="Times New Roman" pitchFamily="18" charset="0"/>
            </a:endParaRPr>
          </a:p>
          <a:p>
            <a:pPr algn="ctr" eaLnBrk="1" hangingPunct="1">
              <a:lnSpc>
                <a:spcPct val="90000"/>
              </a:lnSpc>
              <a:buFont typeface="Wingdings" pitchFamily="2" charset="2"/>
              <a:buNone/>
            </a:pPr>
            <a:endParaRPr lang="en-US" sz="4800" dirty="0">
              <a:solidFill>
                <a:schemeClr val="bg1"/>
              </a:solidFill>
              <a:cs typeface="Times New Roman" pitchFamily="18" charset="0"/>
            </a:endParaRPr>
          </a:p>
        </p:txBody>
      </p:sp>
      <p:sp>
        <p:nvSpPr>
          <p:cNvPr id="6" name="5-Point Star 5"/>
          <p:cNvSpPr>
            <a:spLocks noChangeArrowheads="1"/>
          </p:cNvSpPr>
          <p:nvPr/>
        </p:nvSpPr>
        <p:spPr bwMode="auto">
          <a:xfrm>
            <a:off x="3347864" y="2271774"/>
            <a:ext cx="1872208" cy="1799307"/>
          </a:xfrm>
          <a:prstGeom prst="star5">
            <a:avLst>
              <a:gd name="adj" fmla="val 9409"/>
              <a:gd name="hf" fmla="val 105146"/>
              <a:gd name="vf" fmla="val 110557"/>
            </a:avLst>
          </a:prstGeom>
          <a:solidFill>
            <a:schemeClr val="accent4">
              <a:lumMod val="20000"/>
              <a:lumOff val="80000"/>
            </a:schemeClr>
          </a:solidFill>
          <a:ln>
            <a:headEnd/>
            <a:tailEnd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 anchor="ctr"/>
          <a:lstStyle/>
          <a:p>
            <a:r>
              <a:rPr lang="en-IE" sz="2400" dirty="0"/>
              <a:t>KEYWORDS</a:t>
            </a:r>
          </a:p>
        </p:txBody>
      </p:sp>
    </p:spTree>
    <p:extLst>
      <p:ext uri="{BB962C8B-B14F-4D97-AF65-F5344CB8AC3E}">
        <p14:creationId xmlns:p14="http://schemas.microsoft.com/office/powerpoint/2010/main" val="2390847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Keywords Help?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Keywords help you narrow your results</a:t>
            </a:r>
          </a:p>
          <a:p>
            <a:r>
              <a:rPr lang="en-US" dirty="0"/>
              <a:t>Find connections between concepts </a:t>
            </a:r>
          </a:p>
          <a:p>
            <a:r>
              <a:rPr lang="en-US" dirty="0"/>
              <a:t>Saves you time</a:t>
            </a:r>
          </a:p>
          <a:p>
            <a:r>
              <a:rPr lang="en-US" dirty="0"/>
              <a:t>Find results that you can use (relevant)</a:t>
            </a:r>
          </a:p>
          <a:p>
            <a:r>
              <a:rPr lang="en-US" dirty="0"/>
              <a:t>Research is </a:t>
            </a:r>
            <a:r>
              <a:rPr lang="en-US" u="sng" dirty="0"/>
              <a:t>NOT</a:t>
            </a:r>
            <a:r>
              <a:rPr lang="en-US" dirty="0"/>
              <a:t> a one-shot process</a:t>
            </a:r>
          </a:p>
          <a:p>
            <a:r>
              <a:rPr lang="en-US" dirty="0"/>
              <a:t>The better your keywords, the better your results will be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71788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Keyword Tips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Keep a list as you conduct your research</a:t>
            </a:r>
          </a:p>
          <a:p>
            <a:r>
              <a:rPr lang="en-US" dirty="0"/>
              <a:t>Use different spellings and variations of a word</a:t>
            </a:r>
          </a:p>
          <a:p>
            <a:pPr lvl="2"/>
            <a:r>
              <a:rPr lang="en-US" dirty="0"/>
              <a:t>education, educational, educators, educating</a:t>
            </a:r>
          </a:p>
          <a:p>
            <a:r>
              <a:rPr lang="en-US" dirty="0"/>
              <a:t>Use synonyms (words that mean the same thing)  </a:t>
            </a:r>
          </a:p>
          <a:p>
            <a:r>
              <a:rPr lang="en-US" dirty="0"/>
              <a:t>Use related terms (word that have something to do with your concept, e.g. education ~ teachers)</a:t>
            </a:r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25865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What is the Literature Review?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IE" dirty="0"/>
              <a:t>The ‘process’</a:t>
            </a:r>
          </a:p>
          <a:p>
            <a:pPr lvl="1"/>
            <a:r>
              <a:rPr lang="en-IE" dirty="0"/>
              <a:t>Conducting a review of the literature</a:t>
            </a:r>
          </a:p>
          <a:p>
            <a:pPr lvl="1"/>
            <a:r>
              <a:rPr lang="en-IE" dirty="0"/>
              <a:t>On-going activity, not just at start of the research process</a:t>
            </a:r>
          </a:p>
          <a:p>
            <a:pPr lvl="1"/>
            <a:r>
              <a:rPr lang="en-IE" dirty="0"/>
              <a:t>Helps formulate your research question</a:t>
            </a:r>
          </a:p>
          <a:p>
            <a:pPr lvl="1"/>
            <a:r>
              <a:rPr lang="en-IE" dirty="0"/>
              <a:t>Helps identify approaches or experimentation</a:t>
            </a:r>
          </a:p>
          <a:p>
            <a:pPr lvl="1"/>
            <a:r>
              <a:rPr lang="en-IE" dirty="0"/>
              <a:t>Later helps with analysis and evaluation</a:t>
            </a:r>
          </a:p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6813140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are the pros and cons of social media use by college students?</a:t>
            </a:r>
          </a:p>
          <a:p>
            <a:endParaRPr lang="en-US" dirty="0"/>
          </a:p>
          <a:p>
            <a:endParaRPr lang="en-US" dirty="0"/>
          </a:p>
          <a:p>
            <a:pPr>
              <a:buNone/>
            </a:pPr>
            <a:endParaRPr lang="en-US" dirty="0"/>
          </a:p>
        </p:txBody>
      </p:sp>
      <p:sp>
        <p:nvSpPr>
          <p:cNvPr id="5" name="Text Box 24"/>
          <p:cNvSpPr txBox="1">
            <a:spLocks noChangeArrowheads="1"/>
          </p:cNvSpPr>
          <p:nvPr/>
        </p:nvSpPr>
        <p:spPr bwMode="auto">
          <a:xfrm>
            <a:off x="2276473" y="2856229"/>
            <a:ext cx="1609725" cy="695127"/>
          </a:xfrm>
          <a:prstGeom prst="rect">
            <a:avLst/>
          </a:prstGeom>
          <a:ln/>
          <a:ex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vert="horz" wrap="square" lIns="91440" tIns="45720" rIns="91440" bIns="45720" anchor="t" anchorCtr="0" upright="1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endParaRPr lang="en-US" sz="800" dirty="0">
              <a:effectLst/>
              <a:latin typeface="Times"/>
              <a:ea typeface="Times"/>
            </a:endParaRP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500" b="1" u="none" strike="noStrike" dirty="0">
                <a:effectLst/>
                <a:latin typeface="Arial"/>
                <a:ea typeface="Times"/>
              </a:rPr>
              <a:t> </a:t>
            </a:r>
            <a:r>
              <a:rPr lang="en-US" sz="1100" b="1" dirty="0">
                <a:ea typeface="Times"/>
              </a:rPr>
              <a:t>college</a:t>
            </a:r>
            <a:r>
              <a:rPr lang="en-US" sz="1000" b="1" dirty="0">
                <a:ea typeface="Times"/>
              </a:rPr>
              <a:t> </a:t>
            </a:r>
            <a:r>
              <a:rPr lang="en-US" sz="1100" b="1" dirty="0">
                <a:ea typeface="Times"/>
              </a:rPr>
              <a:t>students</a:t>
            </a:r>
            <a:endParaRPr lang="en-US" sz="1000" dirty="0">
              <a:effectLst/>
              <a:ea typeface="Times"/>
            </a:endParaRPr>
          </a:p>
        </p:txBody>
      </p:sp>
      <p:cxnSp>
        <p:nvCxnSpPr>
          <p:cNvPr id="7" name="AutoShape 19"/>
          <p:cNvCxnSpPr>
            <a:cxnSpLocks noChangeShapeType="1"/>
          </p:cNvCxnSpPr>
          <p:nvPr/>
        </p:nvCxnSpPr>
        <p:spPr bwMode="auto">
          <a:xfrm>
            <a:off x="1835696" y="3203793"/>
            <a:ext cx="361950" cy="635"/>
          </a:xfrm>
          <a:prstGeom prst="straightConnector1">
            <a:avLst/>
          </a:prstGeom>
          <a:noFill/>
          <a:ln w="9525">
            <a:solidFill>
              <a:srgbClr val="C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" name="Rectangle 7"/>
          <p:cNvSpPr/>
          <p:nvPr/>
        </p:nvSpPr>
        <p:spPr>
          <a:xfrm>
            <a:off x="251520" y="2996952"/>
            <a:ext cx="15953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1" dirty="0"/>
              <a:t>Key Concept</a:t>
            </a:r>
            <a:endParaRPr lang="en-US" sz="1800" dirty="0"/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cxnSp>
        <p:nvCxnSpPr>
          <p:cNvPr id="10" name="AutoShape 21"/>
          <p:cNvCxnSpPr>
            <a:cxnSpLocks noChangeShapeType="1"/>
          </p:cNvCxnSpPr>
          <p:nvPr/>
        </p:nvCxnSpPr>
        <p:spPr bwMode="auto">
          <a:xfrm>
            <a:off x="1862137" y="4191000"/>
            <a:ext cx="347663" cy="0"/>
          </a:xfrm>
          <a:prstGeom prst="straightConnector1">
            <a:avLst/>
          </a:prstGeom>
          <a:noFill/>
          <a:ln w="9525">
            <a:solidFill>
              <a:srgbClr val="C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1" name="Rectangle 3"/>
          <p:cNvSpPr>
            <a:spLocks noChangeArrowheads="1"/>
          </p:cNvSpPr>
          <p:nvPr/>
        </p:nvSpPr>
        <p:spPr bwMode="auto">
          <a:xfrm>
            <a:off x="381000" y="3710715"/>
            <a:ext cx="169545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" pitchFamily="18" charset="0"/>
                <a:cs typeface="Calibri" pitchFamily="34" charset="0"/>
              </a:rPr>
              <a:t>Synonyms &amp;</a:t>
            </a:r>
            <a:b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" pitchFamily="18" charset="0"/>
                <a:cs typeface="Calibri" pitchFamily="34" charset="0"/>
              </a:rPr>
            </a:b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" pitchFamily="18" charset="0"/>
                <a:cs typeface="Calibri" pitchFamily="34" charset="0"/>
              </a:rPr>
              <a:t>Related Terms 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2209801" y="3689696"/>
            <a:ext cx="1752600" cy="233010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3" name="TextBox 12"/>
          <p:cNvSpPr txBox="1"/>
          <p:nvPr/>
        </p:nvSpPr>
        <p:spPr>
          <a:xfrm>
            <a:off x="2276473" y="3850362"/>
            <a:ext cx="1609725" cy="92333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US" sz="1800" b="1" dirty="0"/>
          </a:p>
          <a:p>
            <a:endParaRPr lang="en-US" sz="1800" b="1" dirty="0"/>
          </a:p>
          <a:p>
            <a:endParaRPr lang="en-US" sz="1800" dirty="0"/>
          </a:p>
        </p:txBody>
      </p:sp>
      <p:sp>
        <p:nvSpPr>
          <p:cNvPr id="14" name="Rectangle 13"/>
          <p:cNvSpPr/>
          <p:nvPr/>
        </p:nvSpPr>
        <p:spPr>
          <a:xfrm>
            <a:off x="4228400" y="3029624"/>
            <a:ext cx="15953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1" dirty="0"/>
              <a:t>Key Concept</a:t>
            </a:r>
            <a:endParaRPr lang="en-US" sz="1800" dirty="0"/>
          </a:p>
        </p:txBody>
      </p:sp>
      <p:cxnSp>
        <p:nvCxnSpPr>
          <p:cNvPr id="15" name="AutoShape 19"/>
          <p:cNvCxnSpPr>
            <a:cxnSpLocks noChangeShapeType="1"/>
          </p:cNvCxnSpPr>
          <p:nvPr/>
        </p:nvCxnSpPr>
        <p:spPr bwMode="auto">
          <a:xfrm>
            <a:off x="5722218" y="3202522"/>
            <a:ext cx="361950" cy="635"/>
          </a:xfrm>
          <a:prstGeom prst="straightConnector1">
            <a:avLst/>
          </a:prstGeom>
          <a:noFill/>
          <a:ln w="9525">
            <a:solidFill>
              <a:srgbClr val="C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8" name="Text Box 24"/>
          <p:cNvSpPr txBox="1">
            <a:spLocks noChangeArrowheads="1"/>
          </p:cNvSpPr>
          <p:nvPr/>
        </p:nvSpPr>
        <p:spPr bwMode="auto">
          <a:xfrm>
            <a:off x="6096000" y="2866726"/>
            <a:ext cx="1609725" cy="695127"/>
          </a:xfrm>
          <a:prstGeom prst="rect">
            <a:avLst/>
          </a:prstGeom>
          <a:ln/>
          <a:ex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vert="horz" wrap="square" lIns="91440" tIns="45720" rIns="91440" bIns="45720" anchor="t" anchorCtr="0" upright="1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endParaRPr lang="en-US" sz="800" dirty="0">
              <a:effectLst/>
              <a:latin typeface="Times"/>
              <a:ea typeface="Times"/>
            </a:endParaRP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500" b="1" u="none" strike="noStrike" dirty="0">
                <a:effectLst/>
                <a:latin typeface="Arial"/>
                <a:ea typeface="Times"/>
              </a:rPr>
              <a:t> </a:t>
            </a:r>
            <a:r>
              <a:rPr lang="en-US" sz="1100" b="1" dirty="0">
                <a:ea typeface="Times"/>
              </a:rPr>
              <a:t>social media</a:t>
            </a:r>
            <a:endParaRPr lang="en-US" sz="1100" dirty="0">
              <a:effectLst/>
              <a:ea typeface="Times"/>
            </a:endParaRPr>
          </a:p>
        </p:txBody>
      </p:sp>
      <p:sp>
        <p:nvSpPr>
          <p:cNvPr id="20" name="Rectangle 3"/>
          <p:cNvSpPr>
            <a:spLocks noChangeArrowheads="1"/>
          </p:cNvSpPr>
          <p:nvPr/>
        </p:nvSpPr>
        <p:spPr bwMode="auto">
          <a:xfrm>
            <a:off x="4349780" y="3809999"/>
            <a:ext cx="169545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" pitchFamily="18" charset="0"/>
                <a:cs typeface="Calibri" pitchFamily="34" charset="0"/>
              </a:rPr>
              <a:t>Synonyms &amp;</a:t>
            </a:r>
            <a:b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" pitchFamily="18" charset="0"/>
                <a:cs typeface="Calibri" pitchFamily="34" charset="0"/>
              </a:rPr>
            </a:b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" pitchFamily="18" charset="0"/>
                <a:cs typeface="Calibri" pitchFamily="34" charset="0"/>
              </a:rPr>
              <a:t>Related Terms 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6049990" y="3810000"/>
            <a:ext cx="1585911" cy="220980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3" name="TextBox 22"/>
          <p:cNvSpPr txBox="1"/>
          <p:nvPr/>
        </p:nvSpPr>
        <p:spPr>
          <a:xfrm>
            <a:off x="6161906" y="3904043"/>
            <a:ext cx="1323977" cy="3693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dirty="0" err="1"/>
              <a:t>facebook</a:t>
            </a:r>
            <a:endParaRPr lang="en-US" sz="1800" dirty="0"/>
          </a:p>
        </p:txBody>
      </p:sp>
      <p:sp>
        <p:nvSpPr>
          <p:cNvPr id="4" name="TextBox 3"/>
          <p:cNvSpPr txBox="1"/>
          <p:nvPr/>
        </p:nvSpPr>
        <p:spPr>
          <a:xfrm>
            <a:off x="2276473" y="3767955"/>
            <a:ext cx="16097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undergraduate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276473" y="4357047"/>
            <a:ext cx="16097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university students 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276473" y="5257800"/>
            <a:ext cx="15335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education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012160" y="4456331"/>
            <a:ext cx="1755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snap chat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161905" y="5003378"/>
            <a:ext cx="1323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twitter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161905" y="5486400"/>
            <a:ext cx="1323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/>
              <a:t>instagram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141353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4" grpId="0"/>
      <p:bldP spid="6" grpId="0"/>
      <p:bldP spid="19" grpId="0"/>
      <p:bldP spid="22" grpId="0"/>
      <p:bldP spid="24" grpId="0"/>
      <p:bldP spid="2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Boolean Connectors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AND is a Boolean connector word used to combine two concepts. </a:t>
            </a:r>
            <a:endParaRPr lang="en-US" dirty="0"/>
          </a:p>
        </p:txBody>
      </p:sp>
      <p:graphicFrame>
        <p:nvGraphicFramePr>
          <p:cNvPr id="18" name="Diagram 17"/>
          <p:cNvGraphicFramePr/>
          <p:nvPr>
            <p:extLst>
              <p:ext uri="{D42A27DB-BD31-4B8C-83A1-F6EECF244321}">
                <p14:modId xmlns:p14="http://schemas.microsoft.com/office/powerpoint/2010/main" val="366285294"/>
              </p:ext>
            </p:extLst>
          </p:nvPr>
        </p:nvGraphicFramePr>
        <p:xfrm>
          <a:off x="457200" y="2209800"/>
          <a:ext cx="7543800" cy="3200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457200" y="5295721"/>
            <a:ext cx="7848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AND</a:t>
            </a:r>
            <a:r>
              <a:rPr lang="en-US" sz="2400" dirty="0"/>
              <a:t> narrows down your search because your results will contain articles that have both concepts together, </a:t>
            </a:r>
          </a:p>
          <a:p>
            <a:pPr algn="ctr"/>
            <a:r>
              <a:rPr lang="en-US" sz="2400" dirty="0"/>
              <a:t>not just one.   </a:t>
            </a:r>
          </a:p>
        </p:txBody>
      </p:sp>
      <p:cxnSp>
        <p:nvCxnSpPr>
          <p:cNvPr id="21" name="Straight Arrow Connector 20"/>
          <p:cNvCxnSpPr/>
          <p:nvPr/>
        </p:nvCxnSpPr>
        <p:spPr>
          <a:xfrm flipV="1">
            <a:off x="3657600" y="4343400"/>
            <a:ext cx="609600" cy="952321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03039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Boolean Connectors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OR is a Boolean connector word that is used when you have synonyms.  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457200" y="5486400"/>
            <a:ext cx="7848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OR</a:t>
            </a:r>
            <a:r>
              <a:rPr lang="en-US" sz="2400" dirty="0"/>
              <a:t> broadens your search because your results will contain articles that any of the terms.</a:t>
            </a:r>
          </a:p>
          <a:p>
            <a:pPr algn="ctr"/>
            <a:endParaRPr lang="en-US" sz="2400" dirty="0"/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303356992"/>
              </p:ext>
            </p:extLst>
          </p:nvPr>
        </p:nvGraphicFramePr>
        <p:xfrm>
          <a:off x="1371600" y="2209800"/>
          <a:ext cx="6629400" cy="3124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297258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Boolean Connectors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685800" y="1676400"/>
            <a:ext cx="7772400" cy="1143000"/>
          </a:xfrm>
          <a:prstGeom prst="rect">
            <a:avLst/>
          </a:prstGeom>
          <a:noFill/>
          <a:ln/>
        </p:spPr>
        <p:txBody>
          <a:bodyPr vert="horz" anchor="b" anchorCtr="0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>
                <a:latin typeface="+mn-lt"/>
              </a:rPr>
              <a:t>Use </a:t>
            </a:r>
            <a:r>
              <a:rPr lang="en-US" b="1">
                <a:latin typeface="+mn-lt"/>
              </a:rPr>
              <a:t>OR</a:t>
            </a:r>
            <a:r>
              <a:rPr lang="en-US">
                <a:latin typeface="+mn-lt"/>
              </a:rPr>
              <a:t> for synonyms (of coke)</a:t>
            </a:r>
            <a:endParaRPr lang="en-US" sz="2000" dirty="0">
              <a:latin typeface="+mn-lt"/>
            </a:endParaRPr>
          </a:p>
        </p:txBody>
      </p:sp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3163888"/>
            <a:ext cx="1244600" cy="2246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8115">
            <a:off x="6172200" y="2971800"/>
            <a:ext cx="1651000" cy="2501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WordArt 7"/>
          <p:cNvSpPr>
            <a:spLocks noChangeArrowheads="1" noChangeShapeType="1" noTextEdit="1"/>
          </p:cNvSpPr>
          <p:nvPr/>
        </p:nvSpPr>
        <p:spPr bwMode="auto">
          <a:xfrm>
            <a:off x="2743200" y="4271963"/>
            <a:ext cx="898525" cy="376237"/>
          </a:xfrm>
          <a:prstGeom prst="rect">
            <a:avLst/>
          </a:prstGeom>
          <a:extLst>
            <a:ext uri="{AF507438-7753-43E0-B8FC-AC1667EBCBE1}">
              <a14:hiddenEffects xmlns:a14="http://schemas.microsoft.com/office/drawing/2010/main">
                <a:effectLst/>
              </a14:hiddenEffects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3600" kern="10" dirty="0">
                <a:ln w="9525">
                  <a:solidFill>
                    <a:srgbClr val="000000"/>
                  </a:solidFill>
                  <a:round/>
                  <a:headEnd/>
                  <a:tailEnd/>
                </a:ln>
              </a:rPr>
              <a:t>OR</a:t>
            </a:r>
          </a:p>
        </p:txBody>
      </p:sp>
      <p:sp>
        <p:nvSpPr>
          <p:cNvPr id="11" name="WordArt 8"/>
          <p:cNvSpPr>
            <a:spLocks noChangeArrowheads="1" noChangeShapeType="1" noTextEdit="1"/>
          </p:cNvSpPr>
          <p:nvPr/>
        </p:nvSpPr>
        <p:spPr bwMode="auto">
          <a:xfrm>
            <a:off x="5257800" y="4273550"/>
            <a:ext cx="808038" cy="450850"/>
          </a:xfrm>
          <a:prstGeom prst="rect">
            <a:avLst/>
          </a:prstGeom>
          <a:extLst>
            <a:ext uri="{AF507438-7753-43E0-B8FC-AC1667EBCBE1}">
              <a14:hiddenEffects xmlns:a14="http://schemas.microsoft.com/office/drawing/2010/main">
                <a:effectLst/>
              </a14:hiddenEffects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3600" kern="10" dirty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latin typeface="Arial Black"/>
              </a:rPr>
              <a:t>OR</a:t>
            </a:r>
          </a:p>
        </p:txBody>
      </p:sp>
      <p:pic>
        <p:nvPicPr>
          <p:cNvPr id="12" name="Picture 11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3130550"/>
            <a:ext cx="1219200" cy="218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13761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6782" y="116632"/>
            <a:ext cx="3937186" cy="838200"/>
          </a:xfrm>
        </p:spPr>
        <p:txBody>
          <a:bodyPr/>
          <a:lstStyle/>
          <a:p>
            <a:r>
              <a:rPr lang="en-US" sz="3200" b="0" dirty="0">
                <a:latin typeface="+mj-lt"/>
                <a:ea typeface="+mj-ea"/>
                <a:cs typeface="+mj-cs"/>
              </a:rPr>
              <a:t>Synonym Finders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n-US" dirty="0" err="1"/>
              <a:t>VisuWorld</a:t>
            </a:r>
            <a:r>
              <a:rPr lang="en-US" dirty="0"/>
              <a:t> online graphic dictionary </a:t>
            </a:r>
            <a:r>
              <a:rPr lang="en-US" dirty="0">
                <a:hlinkClick r:id="rId2"/>
              </a:rPr>
              <a:t>http://www.visuwords.com/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Thesaurus.com </a:t>
            </a:r>
            <a:r>
              <a:rPr lang="en-US" dirty="0">
                <a:hlinkClick r:id="rId3"/>
              </a:rPr>
              <a:t>http://thesaurus.com/</a:t>
            </a:r>
            <a:endParaRPr lang="en-US" dirty="0"/>
          </a:p>
          <a:p>
            <a:endParaRPr lang="en-US" dirty="0"/>
          </a:p>
          <a:p>
            <a:endParaRPr lang="en-IE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3"/>
          <a:stretch/>
        </p:blipFill>
        <p:spPr bwMode="auto">
          <a:xfrm>
            <a:off x="372525" y="1143000"/>
            <a:ext cx="2759315" cy="259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3789040"/>
            <a:ext cx="2681899" cy="2520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5117470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Coming up with your Search Terms</a:t>
            </a:r>
            <a:endParaRPr lang="en-GB" dirty="0"/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IE" dirty="0"/>
              <a:t>Search terms are often subject keywords</a:t>
            </a:r>
          </a:p>
          <a:p>
            <a:pPr lvl="1"/>
            <a:r>
              <a:rPr lang="en-IE" dirty="0"/>
              <a:t>Can also be names, formulae, significant numbers, depending on what you are searching for and the sources you are using.</a:t>
            </a:r>
          </a:p>
          <a:p>
            <a:r>
              <a:rPr lang="en-IE" dirty="0"/>
              <a:t>Defining your search terms:</a:t>
            </a:r>
          </a:p>
          <a:p>
            <a:pPr lvl="1"/>
            <a:r>
              <a:rPr lang="en-IE" dirty="0"/>
              <a:t>Define the subject in one sentence, for example:</a:t>
            </a:r>
          </a:p>
          <a:p>
            <a:pPr lvl="2"/>
            <a:r>
              <a:rPr lang="en-IE" dirty="0"/>
              <a:t>The effectiveness of using visualisation to improve knowledge sharing in non-profit organisations</a:t>
            </a:r>
          </a:p>
          <a:p>
            <a:pPr lvl="1"/>
            <a:r>
              <a:rPr lang="en-IE" dirty="0"/>
              <a:t>Split this sentence into concepts</a:t>
            </a:r>
          </a:p>
          <a:p>
            <a:pPr lvl="2"/>
            <a:r>
              <a:rPr lang="en-IE" dirty="0"/>
              <a:t>discard words which merely describe the relationship between one concept and another, for example:</a:t>
            </a:r>
          </a:p>
          <a:p>
            <a:pPr lvl="3"/>
            <a:r>
              <a:rPr lang="en-IE" dirty="0"/>
              <a:t>Visualisation Knowledge Sharing Non-profit organisations</a:t>
            </a:r>
          </a:p>
          <a:p>
            <a:pPr lvl="1"/>
            <a:r>
              <a:rPr lang="en-IE" dirty="0"/>
              <a:t>For each of the concepts think of synonyms </a:t>
            </a:r>
          </a:p>
          <a:p>
            <a:pPr lvl="2"/>
            <a:r>
              <a:rPr lang="en-IE" dirty="0"/>
              <a:t>(words with similar meaning) or related terms that would be useful. </a:t>
            </a:r>
          </a:p>
          <a:p>
            <a:pPr lvl="1"/>
            <a:r>
              <a:rPr lang="en-IE" dirty="0"/>
              <a:t>Look up your terms in the thesaurus and this will tell you related or preferred terms</a:t>
            </a:r>
          </a:p>
        </p:txBody>
      </p:sp>
    </p:spTree>
    <p:extLst>
      <p:ext uri="{BB962C8B-B14F-4D97-AF65-F5344CB8AC3E}">
        <p14:creationId xmlns:p14="http://schemas.microsoft.com/office/powerpoint/2010/main" val="3251521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19" grpId="0" uiExpand="1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Coming up with your Search Terms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IE" dirty="0"/>
              <a:t>Use these terms in your search. </a:t>
            </a:r>
          </a:p>
          <a:p>
            <a:pPr lvl="1"/>
            <a:r>
              <a:rPr lang="en-IE" dirty="0"/>
              <a:t>The way that you input and combine terms will depend on the source that you are using. </a:t>
            </a:r>
          </a:p>
          <a:p>
            <a:r>
              <a:rPr lang="en-IE" dirty="0"/>
              <a:t>Look up your terms in the thesaurus and this will tell you related or preferred terms, for example:</a:t>
            </a:r>
          </a:p>
          <a:p>
            <a:pPr lvl="2"/>
            <a:r>
              <a:rPr lang="en-IE" dirty="0"/>
              <a:t>Visualisation; Visualization; Representation; Graphical</a:t>
            </a:r>
          </a:p>
          <a:p>
            <a:pPr lvl="2"/>
            <a:r>
              <a:rPr lang="en-IE" dirty="0"/>
              <a:t>Knowledge; Information;</a:t>
            </a:r>
          </a:p>
          <a:p>
            <a:pPr lvl="2"/>
            <a:r>
              <a:rPr lang="en-IE" dirty="0"/>
              <a:t>Knowledge Sharing;  Knowledge Management;  Knowledge Transfer;  Communities of Practice</a:t>
            </a:r>
          </a:p>
          <a:p>
            <a:pPr lvl="2"/>
            <a:r>
              <a:rPr lang="en-IE" dirty="0"/>
              <a:t>Non-profit organisations; Government;  Non-commercial; Voluntary; Educational</a:t>
            </a:r>
          </a:p>
          <a:p>
            <a:pPr lvl="1"/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92466158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Identify some Keywords for this Topic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IE" dirty="0"/>
              <a:t>What is the </a:t>
            </a:r>
            <a:r>
              <a:rPr lang="en-IE" u="sng" dirty="0"/>
              <a:t>Effect</a:t>
            </a:r>
            <a:r>
              <a:rPr lang="en-IE" dirty="0"/>
              <a:t> of Regular Playing Of First Person Shooter </a:t>
            </a:r>
            <a:r>
              <a:rPr lang="en-IE" u="sng" dirty="0"/>
              <a:t>Games</a:t>
            </a:r>
            <a:r>
              <a:rPr lang="en-IE" dirty="0"/>
              <a:t> on </a:t>
            </a:r>
            <a:r>
              <a:rPr lang="en-IE" u="sng" dirty="0"/>
              <a:t>Secondary School</a:t>
            </a:r>
            <a:r>
              <a:rPr lang="en-IE" dirty="0"/>
              <a:t> Results?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                      </a:t>
            </a:r>
          </a:p>
          <a:p>
            <a:endParaRPr lang="en-US" dirty="0"/>
          </a:p>
        </p:txBody>
      </p:sp>
      <p:sp>
        <p:nvSpPr>
          <p:cNvPr id="5" name="Text Box 24"/>
          <p:cNvSpPr txBox="1">
            <a:spLocks noChangeArrowheads="1"/>
          </p:cNvSpPr>
          <p:nvPr/>
        </p:nvSpPr>
        <p:spPr bwMode="auto">
          <a:xfrm>
            <a:off x="927367" y="2539755"/>
            <a:ext cx="1609725" cy="695127"/>
          </a:xfrm>
          <a:prstGeom prst="rect">
            <a:avLst/>
          </a:prstGeom>
          <a:ln/>
          <a:ex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vert="horz" wrap="square" lIns="91440" tIns="45720" rIns="91440" bIns="45720" anchor="t" anchorCtr="0" upright="1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endParaRPr lang="en-US" sz="1200" dirty="0">
              <a:effectLst/>
              <a:latin typeface="Times"/>
              <a:ea typeface="Times"/>
            </a:endParaRP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000" b="1" u="none" strike="noStrike" dirty="0">
                <a:effectLst/>
                <a:latin typeface="Arial"/>
                <a:ea typeface="Times"/>
              </a:rPr>
              <a:t> </a:t>
            </a:r>
            <a:r>
              <a:rPr lang="en-US" sz="1600" b="1" dirty="0">
                <a:ea typeface="Times"/>
              </a:rPr>
              <a:t>effect</a:t>
            </a:r>
            <a:endParaRPr lang="en-US" sz="1600" dirty="0">
              <a:effectLst/>
              <a:ea typeface="Times"/>
            </a:endParaRPr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856827" y="3462114"/>
            <a:ext cx="1752600" cy="233010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 Box 24"/>
          <p:cNvSpPr txBox="1">
            <a:spLocks noChangeArrowheads="1"/>
          </p:cNvSpPr>
          <p:nvPr/>
        </p:nvSpPr>
        <p:spPr bwMode="auto">
          <a:xfrm>
            <a:off x="6418659" y="2547714"/>
            <a:ext cx="1609725" cy="695127"/>
          </a:xfrm>
          <a:prstGeom prst="rect">
            <a:avLst/>
          </a:prstGeom>
          <a:ln/>
          <a:ex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vert="horz" wrap="square" lIns="91440" tIns="45720" rIns="91440" bIns="45720" anchor="t" anchorCtr="0" upright="1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600" b="1" dirty="0">
                <a:ea typeface="Times"/>
              </a:rPr>
              <a:t>Secondary school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6442473" y="3452589"/>
            <a:ext cx="1585911" cy="220980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6561534" y="4013357"/>
            <a:ext cx="1323977" cy="3693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6" name="Text Box 24"/>
          <p:cNvSpPr txBox="1">
            <a:spLocks noChangeArrowheads="1"/>
          </p:cNvSpPr>
          <p:nvPr/>
        </p:nvSpPr>
        <p:spPr bwMode="auto">
          <a:xfrm>
            <a:off x="3666702" y="2547714"/>
            <a:ext cx="1609725" cy="695127"/>
          </a:xfrm>
          <a:prstGeom prst="rect">
            <a:avLst/>
          </a:prstGeom>
          <a:ln/>
          <a:ex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vert="horz" wrap="square" lIns="91440" tIns="45720" rIns="91440" bIns="45720" anchor="t" anchorCtr="0" upright="1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endParaRPr lang="en-US" sz="1200" dirty="0">
              <a:effectLst/>
              <a:latin typeface="Times"/>
              <a:ea typeface="Times"/>
            </a:endParaRP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600" b="1" dirty="0">
                <a:effectLst/>
                <a:ea typeface="Times"/>
              </a:rPr>
              <a:t>games</a:t>
            </a:r>
          </a:p>
        </p:txBody>
      </p:sp>
      <p:sp>
        <p:nvSpPr>
          <p:cNvPr id="27" name="Rounded Rectangle 26"/>
          <p:cNvSpPr/>
          <p:nvPr/>
        </p:nvSpPr>
        <p:spPr>
          <a:xfrm>
            <a:off x="3603476" y="3475160"/>
            <a:ext cx="1752600" cy="233010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068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Limitations of Search Engines</a:t>
            </a:r>
            <a:r>
              <a:rPr lang="en-GB" dirty="0"/>
              <a:t> 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IE" dirty="0"/>
              <a:t>Information 'hidden' from search engines </a:t>
            </a:r>
          </a:p>
          <a:p>
            <a:pPr lvl="1"/>
            <a:r>
              <a:rPr lang="en-IE" dirty="0"/>
              <a:t>Many sources of academic information, including important journals, are hidden from search engines</a:t>
            </a:r>
          </a:p>
          <a:p>
            <a:pPr lvl="1"/>
            <a:r>
              <a:rPr lang="en-IE" dirty="0"/>
              <a:t>In particular older references may be less likely to be on the web.</a:t>
            </a:r>
          </a:p>
          <a:p>
            <a:r>
              <a:rPr lang="en-IE" dirty="0"/>
              <a:t>Quality of information </a:t>
            </a:r>
          </a:p>
          <a:p>
            <a:pPr lvl="1"/>
            <a:r>
              <a:rPr lang="en-IE" dirty="0"/>
              <a:t>Search engines can lead you to incorrect information, or information at the wrong level.  </a:t>
            </a:r>
          </a:p>
          <a:p>
            <a:pPr lvl="1"/>
            <a:r>
              <a:rPr lang="en-IE" dirty="0"/>
              <a:t>Google scholar is better in this respect, but still has the other limitations.</a:t>
            </a:r>
          </a:p>
          <a:p>
            <a:r>
              <a:rPr lang="en-IE" dirty="0"/>
              <a:t>Quantity of information </a:t>
            </a:r>
          </a:p>
          <a:p>
            <a:pPr lvl="1"/>
            <a:r>
              <a:rPr lang="en-IE" dirty="0"/>
              <a:t>A particular journal article reference can turn up many times in a search engine results set, whereas in a database search it would only appear only once.</a:t>
            </a:r>
          </a:p>
          <a:p>
            <a:r>
              <a:rPr lang="en-IE" dirty="0"/>
              <a:t>Limited search options </a:t>
            </a:r>
          </a:p>
          <a:p>
            <a:pPr lvl="1"/>
            <a:r>
              <a:rPr lang="en-IE" dirty="0"/>
              <a:t>Keyword type searching is the main search facility on search engines.  </a:t>
            </a:r>
          </a:p>
          <a:p>
            <a:pPr lvl="1"/>
            <a:r>
              <a:rPr lang="en-IE" dirty="0"/>
              <a:t>Databases can offer additional options, including controlled vocabulary searching (using a thesaurus, subject headings) and citation / cited reference searching.  </a:t>
            </a:r>
          </a:p>
          <a:p>
            <a:pPr lvl="1"/>
            <a:r>
              <a:rPr lang="en-IE" dirty="0"/>
              <a:t>For some subjects, specialised search options may also be available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2361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1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12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112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112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112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112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0"/>
                                        <p:tgtEl>
                                          <p:spTgt spid="112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112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112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000"/>
                                        <p:tgtEl>
                                          <p:spTgt spid="1126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000"/>
                                        <p:tgtEl>
                                          <p:spTgt spid="1126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000"/>
                                        <p:tgtEl>
                                          <p:spTgt spid="1126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7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E" dirty="0"/>
              <a:t>Research Sites</a:t>
            </a:r>
          </a:p>
        </p:txBody>
      </p:sp>
    </p:spTree>
    <p:extLst>
      <p:ext uri="{BB962C8B-B14F-4D97-AF65-F5344CB8AC3E}">
        <p14:creationId xmlns:p14="http://schemas.microsoft.com/office/powerpoint/2010/main" val="11058344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Why do I need a Literature Review?</a:t>
            </a:r>
            <a:br>
              <a:rPr lang="en-US" dirty="0"/>
            </a:br>
            <a:r>
              <a:rPr lang="en-US" dirty="0"/>
              <a:t>(Process)</a:t>
            </a:r>
            <a:r>
              <a:rPr lang="en-GB" dirty="0"/>
              <a:t> 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Finding out what is happening in your area of research is a vital step along your journey to discovery</a:t>
            </a:r>
          </a:p>
          <a:p>
            <a:r>
              <a:rPr lang="en-US" dirty="0"/>
              <a:t>To find and understand how leading researchers in your field have tackled similar problems and the results they obtained, shortcomings they observed and methodologies they employed </a:t>
            </a:r>
          </a:p>
          <a:p>
            <a:r>
              <a:rPr lang="en-US" dirty="0"/>
              <a:t>= goals of the literature review process.</a:t>
            </a:r>
            <a:r>
              <a:rPr lang="en-GB" dirty="0"/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63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Digital Libraries</a:t>
            </a:r>
          </a:p>
        </p:txBody>
      </p:sp>
      <p:sp>
        <p:nvSpPr>
          <p:cNvPr id="870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en-US" dirty="0"/>
              <a:t>Organized collections of digital information. </a:t>
            </a:r>
          </a:p>
          <a:p>
            <a:pPr lvl="1"/>
            <a:r>
              <a:rPr lang="en-US" altLang="en-US" dirty="0"/>
              <a:t>Combine the structuring and gathering of information with the digital representation of that information.</a:t>
            </a:r>
          </a:p>
          <a:p>
            <a:r>
              <a:rPr lang="en-US" altLang="en-US" dirty="0"/>
              <a:t>Managed collection of information, with associated services</a:t>
            </a:r>
          </a:p>
          <a:p>
            <a:r>
              <a:rPr lang="en-US" altLang="en-US" dirty="0"/>
              <a:t>Many communities involved in digital libraries, each with quite different</a:t>
            </a:r>
          </a:p>
          <a:p>
            <a:pPr lvl="1"/>
            <a:r>
              <a:rPr lang="en-US" altLang="en-US" dirty="0"/>
              <a:t>concepts, emphasis, approach, agenda</a:t>
            </a:r>
          </a:p>
          <a:p>
            <a:r>
              <a:rPr lang="en-US" altLang="en-US" dirty="0"/>
              <a:t>Very high significance for the future of libraries</a:t>
            </a:r>
          </a:p>
        </p:txBody>
      </p:sp>
    </p:spTree>
    <p:extLst>
      <p:ext uri="{BB962C8B-B14F-4D97-AF65-F5344CB8AC3E}">
        <p14:creationId xmlns:p14="http://schemas.microsoft.com/office/powerpoint/2010/main" val="217305639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What is a Digital Library?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en-US" dirty="0"/>
              <a:t>A digital library is a networked</a:t>
            </a:r>
            <a:r>
              <a:rPr lang="en-US" altLang="en-US" b="1" dirty="0">
                <a:solidFill>
                  <a:schemeClr val="folHlink"/>
                </a:solidFill>
              </a:rPr>
              <a:t> collection</a:t>
            </a:r>
            <a:r>
              <a:rPr lang="en-US" altLang="en-US" dirty="0"/>
              <a:t> of </a:t>
            </a:r>
            <a:r>
              <a:rPr lang="en-US" altLang="en-US" b="1" dirty="0">
                <a:solidFill>
                  <a:schemeClr val="folHlink"/>
                </a:solidFill>
              </a:rPr>
              <a:t>digital objects</a:t>
            </a:r>
            <a:r>
              <a:rPr lang="en-US" altLang="en-US" dirty="0"/>
              <a:t> – text, still images, moving images, sound, data – with </a:t>
            </a:r>
            <a:r>
              <a:rPr lang="en-US" altLang="en-US" b="1" dirty="0">
                <a:solidFill>
                  <a:schemeClr val="folHlink"/>
                </a:solidFill>
              </a:rPr>
              <a:t>arrangement</a:t>
            </a:r>
            <a:r>
              <a:rPr lang="en-US" altLang="en-US" dirty="0"/>
              <a:t>, </a:t>
            </a:r>
            <a:r>
              <a:rPr lang="en-US" altLang="en-US" b="1" dirty="0">
                <a:solidFill>
                  <a:schemeClr val="folHlink"/>
                </a:solidFill>
              </a:rPr>
              <a:t>search features</a:t>
            </a:r>
            <a:r>
              <a:rPr lang="en-US" altLang="en-US" dirty="0"/>
              <a:t>, and </a:t>
            </a:r>
            <a:r>
              <a:rPr lang="en-US" altLang="en-US" b="1" dirty="0">
                <a:solidFill>
                  <a:schemeClr val="folHlink"/>
                </a:solidFill>
              </a:rPr>
              <a:t>metadata</a:t>
            </a:r>
            <a:r>
              <a:rPr lang="en-US" altLang="en-US" dirty="0"/>
              <a:t> that allow for </a:t>
            </a:r>
            <a:r>
              <a:rPr lang="en-US" altLang="en-US" b="1" dirty="0">
                <a:solidFill>
                  <a:schemeClr val="folHlink"/>
                </a:solidFill>
              </a:rPr>
              <a:t>discovery </a:t>
            </a:r>
            <a:r>
              <a:rPr lang="en-US" altLang="en-US" dirty="0"/>
              <a:t>and</a:t>
            </a:r>
            <a:r>
              <a:rPr lang="en-US" altLang="en-US" b="1" dirty="0">
                <a:solidFill>
                  <a:schemeClr val="folHlink"/>
                </a:solidFill>
              </a:rPr>
              <a:t> presentation</a:t>
            </a:r>
            <a:r>
              <a:rPr lang="en-US" altLang="en-US" dirty="0"/>
              <a:t>, supporting research and teaching, and with attention paid to architecture, persistence, longevity, and digital preservation.  </a:t>
            </a:r>
          </a:p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85969992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Springer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96"/>
          <a:stretch/>
        </p:blipFill>
        <p:spPr bwMode="auto">
          <a:xfrm>
            <a:off x="403225" y="1556791"/>
            <a:ext cx="8337550" cy="42121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294705" y="5877272"/>
            <a:ext cx="88492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E" sz="1400" dirty="0"/>
              <a:t>http://www.springer.com/computer?SGWID=0-146-12-150008-0</a:t>
            </a:r>
          </a:p>
        </p:txBody>
      </p:sp>
    </p:spTree>
    <p:extLst>
      <p:ext uri="{BB962C8B-B14F-4D97-AF65-F5344CB8AC3E}">
        <p14:creationId xmlns:p14="http://schemas.microsoft.com/office/powerpoint/2010/main" val="369545361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ACM Digital Library</a:t>
            </a:r>
          </a:p>
        </p:txBody>
      </p:sp>
      <p:sp>
        <p:nvSpPr>
          <p:cNvPr id="3" name="Rectangle 2"/>
          <p:cNvSpPr/>
          <p:nvPr/>
        </p:nvSpPr>
        <p:spPr>
          <a:xfrm>
            <a:off x="7115725" y="5970336"/>
            <a:ext cx="165969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E" sz="1400" dirty="0"/>
              <a:t>http://dl.acm.org/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4789" t="7097" r="15705" b="10599"/>
          <a:stretch/>
        </p:blipFill>
        <p:spPr>
          <a:xfrm>
            <a:off x="320022" y="1268760"/>
            <a:ext cx="6768752" cy="5009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1529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sz="3600" dirty="0"/>
              <a:t>DBLP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6746" t="6610" r="7582" b="9202"/>
          <a:stretch/>
        </p:blipFill>
        <p:spPr>
          <a:xfrm>
            <a:off x="251520" y="1105036"/>
            <a:ext cx="8708129" cy="534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79771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Databases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IE" dirty="0"/>
              <a:t>Academic Search Complete</a:t>
            </a:r>
          </a:p>
          <a:p>
            <a:pPr lvl="1"/>
            <a:r>
              <a:rPr lang="en-IE" dirty="0"/>
              <a:t>http://www.dit.ie/library/databases/</a:t>
            </a:r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pPr marL="0" indent="0">
              <a:buNone/>
            </a:pPr>
            <a:endParaRPr lang="en-IE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35825" t="39920" r="36012" b="40760"/>
          <a:stretch/>
        </p:blipFill>
        <p:spPr>
          <a:xfrm>
            <a:off x="5641268" y="169847"/>
            <a:ext cx="3168352" cy="135844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380" y="2202745"/>
            <a:ext cx="8352420" cy="4655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28509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Databases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 indent="0">
              <a:buNone/>
            </a:pPr>
            <a:endParaRPr lang="en-IE" dirty="0"/>
          </a:p>
          <a:p>
            <a:endParaRPr lang="en-IE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3000"/>
            <a:ext cx="9144000" cy="575050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095328" y="152400"/>
            <a:ext cx="60486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600" dirty="0"/>
              <a:t>http://www.sciencedirect.com/science/bookbshsrw/sub/infosys</a:t>
            </a:r>
          </a:p>
        </p:txBody>
      </p:sp>
    </p:spTree>
    <p:extLst>
      <p:ext uri="{BB962C8B-B14F-4D97-AF65-F5344CB8AC3E}">
        <p14:creationId xmlns:p14="http://schemas.microsoft.com/office/powerpoint/2010/main" val="362344391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Search Engines: Google Scholar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97" t="26503"/>
          <a:stretch/>
        </p:blipFill>
        <p:spPr bwMode="auto">
          <a:xfrm>
            <a:off x="323528" y="1196752"/>
            <a:ext cx="4023682" cy="2880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xmlns="" id="{9CF1001D-B935-41CF-984B-8C1269817BED}"/>
              </a:ext>
            </a:extLst>
          </p:cNvPr>
          <p:cNvSpPr txBox="1"/>
          <p:nvPr/>
        </p:nvSpPr>
        <p:spPr>
          <a:xfrm>
            <a:off x="3070176" y="3783927"/>
            <a:ext cx="561662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000" dirty="0"/>
              <a:t>Operators and search help</a:t>
            </a:r>
            <a:endParaRPr lang="en-IE" sz="2000" dirty="0">
              <a:hlinkClick r:id="rId3"/>
            </a:endParaRPr>
          </a:p>
          <a:p>
            <a:pPr lvl="1"/>
            <a:r>
              <a:rPr lang="en-IE" sz="2000" dirty="0">
                <a:hlinkClick r:id="rId3"/>
              </a:rPr>
              <a:t>http://support.google.com/websearch/bin/answer.py?hl=en&amp;answer=136861</a:t>
            </a:r>
            <a:endParaRPr lang="en-IE" sz="2000" dirty="0"/>
          </a:p>
          <a:p>
            <a:pPr lvl="1"/>
            <a:endParaRPr lang="en-IE" sz="2000" dirty="0"/>
          </a:p>
          <a:p>
            <a:r>
              <a:rPr lang="en-IE" sz="2000" dirty="0"/>
              <a:t>Google Search Tools and Filters</a:t>
            </a:r>
          </a:p>
          <a:p>
            <a:pPr lvl="1"/>
            <a:r>
              <a:rPr lang="en-IE" sz="2000" dirty="0">
                <a:hlinkClick r:id="rId4"/>
              </a:rPr>
              <a:t>https://support.google.com/websearch/answer/142143?hl=en&amp;ref_topic=3180167</a:t>
            </a:r>
            <a:endParaRPr lang="en-IE" sz="2000" dirty="0"/>
          </a:p>
        </p:txBody>
      </p:sp>
    </p:spTree>
    <p:extLst>
      <p:ext uri="{BB962C8B-B14F-4D97-AF65-F5344CB8AC3E}">
        <p14:creationId xmlns:p14="http://schemas.microsoft.com/office/powerpoint/2010/main" val="135508440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Google Scholar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6720" r="33851" b="26081"/>
          <a:stretch/>
        </p:blipFill>
        <p:spPr>
          <a:xfrm>
            <a:off x="589958" y="1628800"/>
            <a:ext cx="7006378" cy="4448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65538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Google Scholar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7160" r="23226" b="12201"/>
          <a:stretch/>
        </p:blipFill>
        <p:spPr>
          <a:xfrm>
            <a:off x="477888" y="1196752"/>
            <a:ext cx="7838528" cy="5145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5709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E" dirty="0"/>
              <a:t>Why do I need a Literature Review?</a:t>
            </a:r>
            <a:br>
              <a:rPr lang="en-IE" dirty="0"/>
            </a:br>
            <a:r>
              <a:rPr lang="en-IE" dirty="0"/>
              <a:t>(Product)</a:t>
            </a:r>
            <a:endParaRPr lang="en-GB" dirty="0"/>
          </a:p>
        </p:txBody>
      </p:sp>
      <p:sp>
        <p:nvSpPr>
          <p:cNvPr id="16387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en-IE" dirty="0"/>
              <a:t>It shares with the reader other studies closely related to your work</a:t>
            </a:r>
          </a:p>
          <a:p>
            <a:r>
              <a:rPr lang="en-IE" dirty="0"/>
              <a:t>It relates your work to the larger, on-going dialogue in the literature</a:t>
            </a:r>
          </a:p>
          <a:p>
            <a:r>
              <a:rPr lang="en-IE" dirty="0"/>
              <a:t>It introduces terminology and definitions to clarify how terms are being used in the context of your work</a:t>
            </a:r>
          </a:p>
          <a:p>
            <a:r>
              <a:rPr lang="en-IE" dirty="0"/>
              <a:t>It shows how your study is filling in gaps and extending prior studies</a:t>
            </a:r>
          </a:p>
          <a:p>
            <a:r>
              <a:rPr lang="en-IE" dirty="0"/>
              <a:t>It provides a framework for establishing the importance of your study</a:t>
            </a:r>
          </a:p>
          <a:p>
            <a:r>
              <a:rPr lang="en-IE" dirty="0"/>
              <a:t>It provides a benchmark for comparing the results of your study with other findings</a:t>
            </a:r>
          </a:p>
          <a:p>
            <a:pPr lvl="1"/>
            <a:endParaRPr lang="en-IE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3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3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3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3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3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3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63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3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63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3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63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63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87" grpId="0" uiExpand="1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Literature Survey</a:t>
            </a:r>
            <a:r>
              <a:rPr lang="en-GB" dirty="0"/>
              <a:t> </a:t>
            </a:r>
            <a:endParaRPr lang="en-US" dirty="0"/>
          </a:p>
        </p:txBody>
      </p:sp>
      <p:pic>
        <p:nvPicPr>
          <p:cNvPr id="10243" name="Picture 4" descr="pic04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43438" y="2349500"/>
            <a:ext cx="4319587" cy="3095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323528" y="2349500"/>
            <a:ext cx="4177035" cy="3538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447675" indent="-447675" algn="l" eaLnBrk="1" hangingPunct="1">
              <a:lnSpc>
                <a:spcPct val="90000"/>
              </a:lnSpc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v"/>
              <a:defRPr/>
            </a:pPr>
            <a:r>
              <a:rPr lang="en-US" sz="2400" kern="0" dirty="0">
                <a:latin typeface="+mn-lt"/>
                <a:cs typeface="Times New Roman" pitchFamily="18" charset="0"/>
              </a:rPr>
              <a:t>list all the keywords you’ve tried</a:t>
            </a:r>
          </a:p>
          <a:p>
            <a:pPr marL="447675" indent="-447675" algn="l" eaLnBrk="1" hangingPunct="1">
              <a:lnSpc>
                <a:spcPct val="90000"/>
              </a:lnSpc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v"/>
              <a:defRPr/>
            </a:pPr>
            <a:r>
              <a:rPr lang="en-US" sz="2400" kern="0" dirty="0">
                <a:latin typeface="+mn-lt"/>
                <a:cs typeface="Times New Roman" pitchFamily="18" charset="0"/>
              </a:rPr>
              <a:t>record ideas you have about your research</a:t>
            </a:r>
          </a:p>
          <a:p>
            <a:pPr marL="447675" indent="-447675" algn="l" eaLnBrk="1" hangingPunct="1">
              <a:lnSpc>
                <a:spcPct val="90000"/>
              </a:lnSpc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v"/>
              <a:defRPr/>
            </a:pPr>
            <a:r>
              <a:rPr lang="en-US" sz="2400" kern="0" dirty="0">
                <a:latin typeface="+mn-lt"/>
                <a:cs typeface="Times New Roman" pitchFamily="18" charset="0"/>
              </a:rPr>
              <a:t>record details of reading you have done and what you think of it.</a:t>
            </a:r>
          </a:p>
          <a:p>
            <a:pPr marL="447675" indent="-447675" algn="l" eaLnBrk="1" hangingPunct="1">
              <a:lnSpc>
                <a:spcPct val="90000"/>
              </a:lnSpc>
              <a:spcBef>
                <a:spcPct val="20000"/>
              </a:spcBef>
              <a:buClr>
                <a:schemeClr val="accent1"/>
              </a:buClr>
              <a:buSzPct val="70000"/>
              <a:defRPr/>
            </a:pPr>
            <a:r>
              <a:rPr lang="en-US" sz="3200" kern="0" dirty="0">
                <a:latin typeface="+mn-lt"/>
                <a:cs typeface="Times New Roman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8191464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IE" dirty="0"/>
              <a:t>Who are ACM?</a:t>
            </a:r>
            <a:endParaRPr lang="en-US" dirty="0"/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sz="2400" dirty="0"/>
              <a:t>The Association for Computing Machinery, or ACM, is a learned society (academic association) for computing.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 It was founded in 1947 as the world's first scientific and educational computing society. 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ACM is organized into over 170 local chapters and 35 Special Interest Groups (SIGs), through which it conducts most of its activities.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Many of the SIGs, like SIGGRAPH, SIGPLAN, SIGCSE and SIGCOMM, sponsor regular conferences which have become famous as the dominant venue for presenting new innovations in certain fields. 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The groups also publish a large number of specialized journals, magazines, and newsletters.</a:t>
            </a:r>
          </a:p>
        </p:txBody>
      </p:sp>
      <p:pic>
        <p:nvPicPr>
          <p:cNvPr id="15364" name="Picture 9" descr="acm_logo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31112" y="0"/>
            <a:ext cx="1512888" cy="1512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42493294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/>
              <a:t>ACM Journals</a:t>
            </a:r>
            <a:endParaRPr lang="en-IE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>
            <a:noAutofit/>
          </a:bodyPr>
          <a:lstStyle/>
          <a:p>
            <a:pPr>
              <a:spcBef>
                <a:spcPts val="300"/>
              </a:spcBef>
            </a:pPr>
            <a:r>
              <a:rPr lang="en-IE" sz="1000" dirty="0"/>
              <a:t>Computing Reviews </a:t>
            </a:r>
          </a:p>
          <a:p>
            <a:pPr>
              <a:spcBef>
                <a:spcPts val="300"/>
              </a:spcBef>
            </a:pPr>
            <a:r>
              <a:rPr lang="en-IE" sz="1000" dirty="0"/>
              <a:t>Computing Surveys </a:t>
            </a:r>
          </a:p>
          <a:p>
            <a:pPr>
              <a:spcBef>
                <a:spcPts val="300"/>
              </a:spcBef>
            </a:pPr>
            <a:r>
              <a:rPr lang="en-IE" sz="1000" dirty="0"/>
              <a:t>Journal of Data and Information Quality (</a:t>
            </a:r>
            <a:r>
              <a:rPr lang="en-IE" sz="1000" dirty="0" err="1"/>
              <a:t>JDIQ</a:t>
            </a:r>
            <a:r>
              <a:rPr lang="en-IE" sz="1000" dirty="0"/>
              <a:t>) </a:t>
            </a:r>
          </a:p>
          <a:p>
            <a:pPr>
              <a:spcBef>
                <a:spcPts val="300"/>
              </a:spcBef>
            </a:pPr>
            <a:r>
              <a:rPr lang="en-IE" sz="1000" dirty="0"/>
              <a:t>Journal of Experimental </a:t>
            </a:r>
            <a:r>
              <a:rPr lang="en-IE" sz="1000" dirty="0" err="1"/>
              <a:t>Algorithmics</a:t>
            </a:r>
            <a:r>
              <a:rPr lang="en-IE" sz="1000" dirty="0"/>
              <a:t> (</a:t>
            </a:r>
            <a:r>
              <a:rPr lang="en-IE" sz="1000" dirty="0" err="1"/>
              <a:t>JEA</a:t>
            </a:r>
            <a:r>
              <a:rPr lang="en-IE" sz="1000" dirty="0"/>
              <a:t>)</a:t>
            </a:r>
          </a:p>
          <a:p>
            <a:pPr>
              <a:spcBef>
                <a:spcPts val="300"/>
              </a:spcBef>
            </a:pPr>
            <a:r>
              <a:rPr lang="en-IE" sz="1000" dirty="0"/>
              <a:t>Journal of the </a:t>
            </a:r>
            <a:r>
              <a:rPr lang="en-IE" sz="1000" dirty="0" err="1"/>
              <a:t>ACM</a:t>
            </a:r>
            <a:r>
              <a:rPr lang="en-IE" sz="1000" dirty="0"/>
              <a:t> (</a:t>
            </a:r>
            <a:r>
              <a:rPr lang="en-IE" sz="1000" dirty="0" err="1"/>
              <a:t>JACM</a:t>
            </a:r>
            <a:r>
              <a:rPr lang="en-IE" sz="1000" dirty="0"/>
              <a:t>) </a:t>
            </a:r>
          </a:p>
          <a:p>
            <a:pPr>
              <a:spcBef>
                <a:spcPts val="300"/>
              </a:spcBef>
            </a:pPr>
            <a:r>
              <a:rPr lang="en-IE" sz="1000" dirty="0"/>
              <a:t>Journal on Computing and Cultural Heritage (</a:t>
            </a:r>
            <a:r>
              <a:rPr lang="en-IE" sz="1000" dirty="0" err="1"/>
              <a:t>JOCCH</a:t>
            </a:r>
            <a:r>
              <a:rPr lang="en-IE" sz="1000" dirty="0"/>
              <a:t>)</a:t>
            </a:r>
          </a:p>
          <a:p>
            <a:pPr>
              <a:spcBef>
                <a:spcPts val="300"/>
              </a:spcBef>
            </a:pPr>
            <a:r>
              <a:rPr lang="en-IE" sz="1000" dirty="0"/>
              <a:t>Journal on Educational Resources in Computing (</a:t>
            </a:r>
            <a:r>
              <a:rPr lang="en-IE" sz="1000" dirty="0" err="1"/>
              <a:t>JERIC</a:t>
            </a:r>
            <a:r>
              <a:rPr lang="en-IE" sz="1000" dirty="0"/>
              <a:t>) -- Discontinued, replaced by Transactions on Computing Education (</a:t>
            </a:r>
            <a:r>
              <a:rPr lang="en-IE" sz="1000" dirty="0" err="1"/>
              <a:t>TOCE</a:t>
            </a:r>
            <a:r>
              <a:rPr lang="en-IE" sz="1000" dirty="0"/>
              <a:t>)</a:t>
            </a:r>
          </a:p>
          <a:p>
            <a:pPr>
              <a:spcBef>
                <a:spcPts val="300"/>
              </a:spcBef>
            </a:pPr>
            <a:r>
              <a:rPr lang="en-IE" sz="1000" dirty="0"/>
              <a:t>Journal on Emerging Technologies in Computing Systems (</a:t>
            </a:r>
            <a:r>
              <a:rPr lang="en-IE" sz="1000" dirty="0" err="1"/>
              <a:t>JETC</a:t>
            </a:r>
            <a:r>
              <a:rPr lang="en-IE" sz="1000" dirty="0"/>
              <a:t>)</a:t>
            </a:r>
          </a:p>
          <a:p>
            <a:pPr>
              <a:spcBef>
                <a:spcPts val="300"/>
              </a:spcBef>
            </a:pPr>
            <a:r>
              <a:rPr lang="en-IE" sz="1000" dirty="0" err="1"/>
              <a:t>ACM</a:t>
            </a:r>
            <a:r>
              <a:rPr lang="en-IE" sz="1000" dirty="0"/>
              <a:t> Letters on Programming Languages and Systems (</a:t>
            </a:r>
            <a:r>
              <a:rPr lang="en-IE" sz="1000" dirty="0" err="1"/>
              <a:t>LOPLAS</a:t>
            </a:r>
            <a:r>
              <a:rPr lang="en-IE" sz="1000" dirty="0"/>
              <a:t>) (No Longer Published)</a:t>
            </a:r>
          </a:p>
          <a:p>
            <a:pPr>
              <a:spcBef>
                <a:spcPts val="300"/>
              </a:spcBef>
            </a:pPr>
            <a:r>
              <a:rPr lang="en-IE" sz="1000" dirty="0"/>
              <a:t>Transactions on Accessible Computing (</a:t>
            </a:r>
            <a:r>
              <a:rPr lang="en-IE" sz="1000" dirty="0" err="1"/>
              <a:t>TACCESS</a:t>
            </a:r>
            <a:r>
              <a:rPr lang="en-IE" sz="1000" dirty="0"/>
              <a:t>)</a:t>
            </a:r>
          </a:p>
          <a:p>
            <a:pPr>
              <a:spcBef>
                <a:spcPts val="300"/>
              </a:spcBef>
            </a:pPr>
            <a:r>
              <a:rPr lang="en-IE" sz="1000" dirty="0"/>
              <a:t>Transactions on Algorithms (</a:t>
            </a:r>
            <a:r>
              <a:rPr lang="en-IE" sz="1000" dirty="0" err="1"/>
              <a:t>TALG</a:t>
            </a:r>
            <a:r>
              <a:rPr lang="en-IE" sz="1000" dirty="0"/>
              <a:t>)</a:t>
            </a:r>
          </a:p>
          <a:p>
            <a:pPr>
              <a:spcBef>
                <a:spcPts val="300"/>
              </a:spcBef>
            </a:pPr>
            <a:r>
              <a:rPr lang="en-IE" sz="1000" dirty="0"/>
              <a:t>Transactions on Applied Perception (TAP)</a:t>
            </a:r>
          </a:p>
          <a:p>
            <a:pPr>
              <a:spcBef>
                <a:spcPts val="300"/>
              </a:spcBef>
            </a:pPr>
            <a:r>
              <a:rPr lang="en-IE" sz="1000" dirty="0"/>
              <a:t>Transactions on Architecture and Code Optimization (TACO)</a:t>
            </a:r>
          </a:p>
          <a:p>
            <a:pPr>
              <a:spcBef>
                <a:spcPts val="300"/>
              </a:spcBef>
            </a:pPr>
            <a:r>
              <a:rPr lang="en-IE" sz="1000" dirty="0"/>
              <a:t>Transactions on Asian Language Information Processing (</a:t>
            </a:r>
            <a:r>
              <a:rPr lang="en-IE" sz="1000" dirty="0" err="1"/>
              <a:t>TALIP</a:t>
            </a:r>
            <a:r>
              <a:rPr lang="en-IE" sz="1000" dirty="0"/>
              <a:t>)</a:t>
            </a:r>
          </a:p>
          <a:p>
            <a:pPr>
              <a:spcBef>
                <a:spcPts val="300"/>
              </a:spcBef>
            </a:pPr>
            <a:r>
              <a:rPr lang="en-IE" sz="1000" dirty="0"/>
              <a:t>Transactions on Autonomous and Adaptive Systems (</a:t>
            </a:r>
            <a:r>
              <a:rPr lang="en-IE" sz="1000" dirty="0" err="1"/>
              <a:t>TAAS</a:t>
            </a:r>
            <a:r>
              <a:rPr lang="en-IE" sz="1000" dirty="0"/>
              <a:t>)</a:t>
            </a:r>
          </a:p>
          <a:p>
            <a:pPr>
              <a:spcBef>
                <a:spcPts val="300"/>
              </a:spcBef>
            </a:pPr>
            <a:r>
              <a:rPr lang="en-IE" sz="1000" dirty="0"/>
              <a:t>Transactions on Computation Theory (</a:t>
            </a:r>
            <a:r>
              <a:rPr lang="en-IE" sz="1000" dirty="0" err="1"/>
              <a:t>TOCT</a:t>
            </a:r>
            <a:r>
              <a:rPr lang="en-IE" sz="1000" dirty="0"/>
              <a:t>) </a:t>
            </a:r>
          </a:p>
          <a:p>
            <a:pPr>
              <a:spcBef>
                <a:spcPts val="300"/>
              </a:spcBef>
            </a:pPr>
            <a:r>
              <a:rPr lang="en-IE" sz="1000" dirty="0"/>
              <a:t>Transactions on Computational Logic (</a:t>
            </a:r>
            <a:r>
              <a:rPr lang="en-IE" sz="1000" dirty="0" err="1"/>
              <a:t>TOCL</a:t>
            </a:r>
            <a:r>
              <a:rPr lang="en-IE" sz="1000" dirty="0"/>
              <a:t>) </a:t>
            </a:r>
          </a:p>
          <a:p>
            <a:pPr>
              <a:spcBef>
                <a:spcPts val="300"/>
              </a:spcBef>
            </a:pPr>
            <a:r>
              <a:rPr lang="en-IE" sz="1000" dirty="0"/>
              <a:t>Transactions on Computer-Human Interaction (</a:t>
            </a:r>
            <a:r>
              <a:rPr lang="en-IE" sz="1000" dirty="0" err="1"/>
              <a:t>TOCHI</a:t>
            </a:r>
            <a:r>
              <a:rPr lang="en-IE" sz="1000" dirty="0"/>
              <a:t>) </a:t>
            </a:r>
          </a:p>
          <a:p>
            <a:pPr>
              <a:spcBef>
                <a:spcPts val="300"/>
              </a:spcBef>
            </a:pPr>
            <a:r>
              <a:rPr lang="en-IE" sz="1000" dirty="0"/>
              <a:t>Transactions on Computer Systems (</a:t>
            </a:r>
            <a:r>
              <a:rPr lang="en-IE" sz="1000" dirty="0" err="1"/>
              <a:t>TOCS</a:t>
            </a:r>
            <a:r>
              <a:rPr lang="en-IE" sz="1000" dirty="0"/>
              <a:t>) </a:t>
            </a:r>
          </a:p>
          <a:p>
            <a:pPr>
              <a:spcBef>
                <a:spcPts val="300"/>
              </a:spcBef>
            </a:pPr>
            <a:r>
              <a:rPr lang="en-IE" sz="1000" dirty="0"/>
              <a:t>Transactions on Computing Education (</a:t>
            </a:r>
            <a:r>
              <a:rPr lang="en-IE" sz="1000" dirty="0" err="1"/>
              <a:t>TOCE</a:t>
            </a:r>
            <a:r>
              <a:rPr lang="en-IE" sz="1000" dirty="0"/>
              <a:t>) -- Replaces Journal on Educational Resources in Computing (</a:t>
            </a:r>
            <a:r>
              <a:rPr lang="en-IE" sz="1000" dirty="0" err="1"/>
              <a:t>JERIC</a:t>
            </a:r>
            <a:r>
              <a:rPr lang="en-IE" sz="1000" dirty="0"/>
              <a:t>)</a:t>
            </a:r>
          </a:p>
          <a:p>
            <a:pPr>
              <a:spcBef>
                <a:spcPts val="300"/>
              </a:spcBef>
            </a:pPr>
            <a:r>
              <a:rPr lang="en-IE" sz="1000" dirty="0"/>
              <a:t>Transactions on Database Systems (TODS)</a:t>
            </a:r>
          </a:p>
          <a:p>
            <a:pPr>
              <a:spcBef>
                <a:spcPts val="300"/>
              </a:spcBef>
            </a:pPr>
            <a:r>
              <a:rPr lang="en-IE" sz="1000" dirty="0"/>
              <a:t>Transactions on Design Automation of Electronic Systems (</a:t>
            </a:r>
            <a:r>
              <a:rPr lang="en-IE" sz="1000" dirty="0" err="1"/>
              <a:t>TODAES</a:t>
            </a:r>
            <a:r>
              <a:rPr lang="en-IE" sz="1000" dirty="0"/>
              <a:t>)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/>
        <p:txBody>
          <a:bodyPr>
            <a:noAutofit/>
          </a:bodyPr>
          <a:lstStyle/>
          <a:p>
            <a:pPr>
              <a:spcBef>
                <a:spcPts val="300"/>
              </a:spcBef>
            </a:pPr>
            <a:r>
              <a:rPr lang="en-IE" sz="1000" dirty="0"/>
              <a:t>Transactions on Economics and Computation (TEAC)</a:t>
            </a:r>
          </a:p>
          <a:p>
            <a:pPr>
              <a:spcBef>
                <a:spcPts val="300"/>
              </a:spcBef>
            </a:pPr>
            <a:r>
              <a:rPr lang="en-IE" sz="1000" dirty="0"/>
              <a:t>Transactions on Embedded Computing Systems (</a:t>
            </a:r>
            <a:r>
              <a:rPr lang="en-IE" sz="1000" dirty="0" err="1"/>
              <a:t>TECS</a:t>
            </a:r>
            <a:r>
              <a:rPr lang="en-IE" sz="1000" dirty="0"/>
              <a:t>)</a:t>
            </a:r>
          </a:p>
          <a:p>
            <a:pPr>
              <a:spcBef>
                <a:spcPts val="300"/>
              </a:spcBef>
            </a:pPr>
            <a:r>
              <a:rPr lang="en-IE" sz="1000" dirty="0"/>
              <a:t>Transactions on Graphics (TOG)</a:t>
            </a:r>
          </a:p>
          <a:p>
            <a:pPr>
              <a:spcBef>
                <a:spcPts val="300"/>
              </a:spcBef>
            </a:pPr>
            <a:r>
              <a:rPr lang="en-IE" sz="1000" dirty="0"/>
              <a:t>Transactions on Information and System Security (</a:t>
            </a:r>
            <a:r>
              <a:rPr lang="en-IE" sz="1000" dirty="0" err="1"/>
              <a:t>TISSEC</a:t>
            </a:r>
            <a:r>
              <a:rPr lang="en-IE" sz="1000" dirty="0"/>
              <a:t>)</a:t>
            </a:r>
          </a:p>
          <a:p>
            <a:pPr>
              <a:spcBef>
                <a:spcPts val="300"/>
              </a:spcBef>
            </a:pPr>
            <a:r>
              <a:rPr lang="en-IE" sz="1000" dirty="0"/>
              <a:t>Transactions on Information Systems (</a:t>
            </a:r>
            <a:r>
              <a:rPr lang="en-IE" sz="1000" dirty="0" err="1"/>
              <a:t>TOIS</a:t>
            </a:r>
            <a:r>
              <a:rPr lang="en-IE" sz="1000" dirty="0"/>
              <a:t>) </a:t>
            </a:r>
          </a:p>
          <a:p>
            <a:pPr>
              <a:spcBef>
                <a:spcPts val="300"/>
              </a:spcBef>
            </a:pPr>
            <a:r>
              <a:rPr lang="en-IE" sz="1000" dirty="0"/>
              <a:t>Transactions on Intelligent Systems and Technology (</a:t>
            </a:r>
            <a:r>
              <a:rPr lang="en-IE" sz="1000" dirty="0" err="1"/>
              <a:t>TIST</a:t>
            </a:r>
            <a:r>
              <a:rPr lang="en-IE" sz="1000" dirty="0"/>
              <a:t>) </a:t>
            </a:r>
          </a:p>
          <a:p>
            <a:pPr>
              <a:spcBef>
                <a:spcPts val="300"/>
              </a:spcBef>
            </a:pPr>
            <a:r>
              <a:rPr lang="en-IE" sz="1000" dirty="0"/>
              <a:t>Transactions on Interactive Intelligent Systems (</a:t>
            </a:r>
            <a:r>
              <a:rPr lang="en-IE" sz="1000" dirty="0" err="1"/>
              <a:t>TiiS</a:t>
            </a:r>
            <a:r>
              <a:rPr lang="en-IE" sz="1000" dirty="0"/>
              <a:t>) </a:t>
            </a:r>
          </a:p>
          <a:p>
            <a:pPr>
              <a:spcBef>
                <a:spcPts val="300"/>
              </a:spcBef>
            </a:pPr>
            <a:r>
              <a:rPr lang="en-IE" sz="1000" dirty="0"/>
              <a:t>Transactions on Internet Technology (</a:t>
            </a:r>
            <a:r>
              <a:rPr lang="en-IE" sz="1000" dirty="0" err="1"/>
              <a:t>TOIT</a:t>
            </a:r>
            <a:r>
              <a:rPr lang="en-IE" sz="1000" dirty="0"/>
              <a:t>) </a:t>
            </a:r>
          </a:p>
          <a:p>
            <a:pPr>
              <a:spcBef>
                <a:spcPts val="300"/>
              </a:spcBef>
            </a:pPr>
            <a:r>
              <a:rPr lang="en-IE" sz="1000" dirty="0"/>
              <a:t>Transactions on Knowledge Discovery from Data (</a:t>
            </a:r>
            <a:r>
              <a:rPr lang="en-IE" sz="1000" dirty="0" err="1"/>
              <a:t>TKDD</a:t>
            </a:r>
            <a:r>
              <a:rPr lang="en-IE" sz="1000" dirty="0"/>
              <a:t>) </a:t>
            </a:r>
          </a:p>
          <a:p>
            <a:pPr>
              <a:spcBef>
                <a:spcPts val="300"/>
              </a:spcBef>
            </a:pPr>
            <a:r>
              <a:rPr lang="en-IE" sz="1000" dirty="0"/>
              <a:t>Transactions on Management Information Systems (</a:t>
            </a:r>
            <a:r>
              <a:rPr lang="en-IE" sz="1000" dirty="0" err="1"/>
              <a:t>TMIS</a:t>
            </a:r>
            <a:r>
              <a:rPr lang="en-IE" sz="1000" dirty="0"/>
              <a:t>) </a:t>
            </a:r>
          </a:p>
          <a:p>
            <a:pPr>
              <a:spcBef>
                <a:spcPts val="300"/>
              </a:spcBef>
            </a:pPr>
            <a:r>
              <a:rPr lang="en-IE" sz="1000" dirty="0"/>
              <a:t>Transactions on Mathematical Software (TOMS)</a:t>
            </a:r>
          </a:p>
          <a:p>
            <a:pPr>
              <a:spcBef>
                <a:spcPts val="300"/>
              </a:spcBef>
            </a:pPr>
            <a:r>
              <a:rPr lang="en-IE" sz="1000" dirty="0"/>
              <a:t>Transactions on </a:t>
            </a:r>
            <a:r>
              <a:rPr lang="en-IE" sz="1000" dirty="0" err="1"/>
              <a:t>Modeling</a:t>
            </a:r>
            <a:r>
              <a:rPr lang="en-IE" sz="1000" dirty="0"/>
              <a:t> and Computer Simulation (</a:t>
            </a:r>
            <a:r>
              <a:rPr lang="en-IE" sz="1000" dirty="0" err="1"/>
              <a:t>TOMACS</a:t>
            </a:r>
            <a:r>
              <a:rPr lang="en-IE" sz="1000" dirty="0"/>
              <a:t>)</a:t>
            </a:r>
          </a:p>
          <a:p>
            <a:pPr>
              <a:spcBef>
                <a:spcPts val="300"/>
              </a:spcBef>
            </a:pPr>
            <a:r>
              <a:rPr lang="en-IE" sz="1000" dirty="0"/>
              <a:t>Transactions on Multimedia Computing, Communications and Applications (</a:t>
            </a:r>
            <a:r>
              <a:rPr lang="en-IE" sz="1000" dirty="0" err="1"/>
              <a:t>TOMM</a:t>
            </a:r>
            <a:r>
              <a:rPr lang="en-IE" sz="1000" dirty="0"/>
              <a:t>) </a:t>
            </a:r>
          </a:p>
          <a:p>
            <a:pPr>
              <a:spcBef>
                <a:spcPts val="300"/>
              </a:spcBef>
            </a:pPr>
            <a:r>
              <a:rPr lang="en-IE" sz="1000" dirty="0"/>
              <a:t>Transactions on Parallel Computing (</a:t>
            </a:r>
            <a:r>
              <a:rPr lang="en-IE" sz="1000" dirty="0" err="1"/>
              <a:t>TOPC</a:t>
            </a:r>
            <a:r>
              <a:rPr lang="en-IE" sz="1000" dirty="0"/>
              <a:t>)</a:t>
            </a:r>
          </a:p>
          <a:p>
            <a:pPr>
              <a:spcBef>
                <a:spcPts val="300"/>
              </a:spcBef>
            </a:pPr>
            <a:r>
              <a:rPr lang="en-IE" sz="1000" dirty="0"/>
              <a:t>Transactions on Programming Languages and Systems (</a:t>
            </a:r>
            <a:r>
              <a:rPr lang="en-IE" sz="1000" dirty="0" err="1"/>
              <a:t>TOPLAS</a:t>
            </a:r>
            <a:r>
              <a:rPr lang="en-IE" sz="1000" dirty="0"/>
              <a:t>) </a:t>
            </a:r>
          </a:p>
          <a:p>
            <a:pPr>
              <a:spcBef>
                <a:spcPts val="300"/>
              </a:spcBef>
            </a:pPr>
            <a:r>
              <a:rPr lang="en-IE" sz="1000" dirty="0"/>
              <a:t>Transactions on Reconfigurable Technology and Systems (</a:t>
            </a:r>
            <a:r>
              <a:rPr lang="en-IE" sz="1000" dirty="0" err="1"/>
              <a:t>TRETS</a:t>
            </a:r>
            <a:r>
              <a:rPr lang="en-IE" sz="1000" dirty="0"/>
              <a:t>) </a:t>
            </a:r>
          </a:p>
          <a:p>
            <a:pPr>
              <a:spcBef>
                <a:spcPts val="300"/>
              </a:spcBef>
            </a:pPr>
            <a:r>
              <a:rPr lang="en-IE" sz="1000" dirty="0"/>
              <a:t>Transactions on Sensor Networks (</a:t>
            </a:r>
            <a:r>
              <a:rPr lang="en-IE" sz="1000" dirty="0" err="1"/>
              <a:t>TOSN</a:t>
            </a:r>
            <a:r>
              <a:rPr lang="en-IE" sz="1000" dirty="0"/>
              <a:t>) </a:t>
            </a:r>
          </a:p>
          <a:p>
            <a:pPr>
              <a:spcBef>
                <a:spcPts val="300"/>
              </a:spcBef>
            </a:pPr>
            <a:r>
              <a:rPr lang="en-IE" sz="1000" dirty="0"/>
              <a:t>Transactions on Software Engineering and Methodology (</a:t>
            </a:r>
            <a:r>
              <a:rPr lang="en-IE" sz="1000" dirty="0" err="1"/>
              <a:t>TOSEM</a:t>
            </a:r>
            <a:r>
              <a:rPr lang="en-IE" sz="1000" dirty="0"/>
              <a:t>) </a:t>
            </a:r>
          </a:p>
          <a:p>
            <a:pPr>
              <a:spcBef>
                <a:spcPts val="300"/>
              </a:spcBef>
            </a:pPr>
            <a:r>
              <a:rPr lang="en-IE" sz="1000" dirty="0"/>
              <a:t>Transactions on Spatial Algorithms and Systems (</a:t>
            </a:r>
            <a:r>
              <a:rPr lang="en-IE" sz="1000" dirty="0" err="1"/>
              <a:t>TSAS</a:t>
            </a:r>
            <a:r>
              <a:rPr lang="en-IE" sz="1000" dirty="0"/>
              <a:t>)</a:t>
            </a:r>
          </a:p>
          <a:p>
            <a:pPr>
              <a:spcBef>
                <a:spcPts val="300"/>
              </a:spcBef>
            </a:pPr>
            <a:r>
              <a:rPr lang="en-IE" sz="1000" dirty="0"/>
              <a:t>Transactions on Speech and Language Processing (</a:t>
            </a:r>
            <a:r>
              <a:rPr lang="en-IE" sz="1000" dirty="0" err="1"/>
              <a:t>TSLP</a:t>
            </a:r>
            <a:r>
              <a:rPr lang="en-IE" sz="1000" dirty="0"/>
              <a:t>) </a:t>
            </a:r>
          </a:p>
          <a:p>
            <a:pPr>
              <a:spcBef>
                <a:spcPts val="300"/>
              </a:spcBef>
            </a:pPr>
            <a:r>
              <a:rPr lang="en-IE" sz="1000" dirty="0"/>
              <a:t>Transactions on Storage (</a:t>
            </a:r>
            <a:r>
              <a:rPr lang="en-IE" sz="1000" dirty="0" err="1"/>
              <a:t>TOS</a:t>
            </a:r>
            <a:r>
              <a:rPr lang="en-IE" sz="1000" dirty="0"/>
              <a:t>) </a:t>
            </a:r>
          </a:p>
          <a:p>
            <a:pPr>
              <a:spcBef>
                <a:spcPts val="300"/>
              </a:spcBef>
            </a:pPr>
            <a:r>
              <a:rPr lang="en-IE" sz="1000" dirty="0"/>
              <a:t>Transactions on the Web (</a:t>
            </a:r>
            <a:r>
              <a:rPr lang="en-IE" sz="1000" dirty="0" err="1"/>
              <a:t>TWEB</a:t>
            </a:r>
            <a:r>
              <a:rPr lang="en-IE" sz="1000" dirty="0"/>
              <a:t>) </a:t>
            </a:r>
          </a:p>
          <a:p>
            <a:pPr>
              <a:spcBef>
                <a:spcPts val="300"/>
              </a:spcBef>
            </a:pPr>
            <a:r>
              <a:rPr lang="en-IE" sz="1000" dirty="0"/>
              <a:t>IEEE/</a:t>
            </a:r>
            <a:r>
              <a:rPr lang="en-IE" sz="1000" dirty="0" err="1"/>
              <a:t>ACM</a:t>
            </a:r>
            <a:r>
              <a:rPr lang="en-IE" sz="1000" dirty="0"/>
              <a:t> Transactions on Audio, Speech and Language Processing (</a:t>
            </a:r>
            <a:r>
              <a:rPr lang="en-IE" sz="1000" dirty="0" err="1"/>
              <a:t>TASLP</a:t>
            </a:r>
            <a:r>
              <a:rPr lang="en-IE" sz="1000" dirty="0"/>
              <a:t>) </a:t>
            </a:r>
          </a:p>
          <a:p>
            <a:pPr>
              <a:spcBef>
                <a:spcPts val="300"/>
              </a:spcBef>
            </a:pPr>
            <a:r>
              <a:rPr lang="en-IE" sz="1000" dirty="0"/>
              <a:t>IEEE/</a:t>
            </a:r>
            <a:r>
              <a:rPr lang="en-IE" sz="1000" dirty="0" err="1"/>
              <a:t>ACM</a:t>
            </a:r>
            <a:r>
              <a:rPr lang="en-IE" sz="1000" dirty="0"/>
              <a:t> Transactions on Computational Biology and Bioinformatics (</a:t>
            </a:r>
            <a:r>
              <a:rPr lang="en-IE" sz="1000" dirty="0" err="1"/>
              <a:t>TCBB</a:t>
            </a:r>
            <a:r>
              <a:rPr lang="en-IE" sz="1000" dirty="0"/>
              <a:t>) </a:t>
            </a:r>
          </a:p>
          <a:p>
            <a:pPr>
              <a:spcBef>
                <a:spcPts val="300"/>
              </a:spcBef>
            </a:pPr>
            <a:r>
              <a:rPr lang="en-IE" sz="1000" dirty="0"/>
              <a:t>IEEE/</a:t>
            </a:r>
            <a:r>
              <a:rPr lang="en-IE" sz="1000" dirty="0" err="1"/>
              <a:t>ACM</a:t>
            </a:r>
            <a:r>
              <a:rPr lang="en-IE" sz="1000" dirty="0"/>
              <a:t> Transactions on Networking (TON) </a:t>
            </a:r>
          </a:p>
          <a:p>
            <a:pPr>
              <a:spcBef>
                <a:spcPts val="300"/>
              </a:spcBef>
            </a:pPr>
            <a:endParaRPr lang="en-IE" sz="1000" dirty="0"/>
          </a:p>
        </p:txBody>
      </p:sp>
      <p:pic>
        <p:nvPicPr>
          <p:cNvPr id="6" name="Picture 9" descr="acm_logo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31112" y="0"/>
            <a:ext cx="1512888" cy="1512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20751756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ACM SIGs</a:t>
            </a:r>
          </a:p>
        </p:txBody>
      </p:sp>
      <p:sp>
        <p:nvSpPr>
          <p:cNvPr id="16387" name="Rectangle 7"/>
          <p:cNvSpPr>
            <a:spLocks noGrp="1" noChangeArrowheads="1"/>
          </p:cNvSpPr>
          <p:nvPr>
            <p:ph type="body" sz="half" idx="1"/>
          </p:nvPr>
        </p:nvSpPr>
        <p:spPr>
          <a:xfrm>
            <a:off x="467544" y="1340768"/>
            <a:ext cx="4235450" cy="4543425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GB" sz="1200" dirty="0"/>
              <a:t>SIGACCESS - Accessible Computing </a:t>
            </a:r>
          </a:p>
          <a:p>
            <a:pPr>
              <a:lnSpc>
                <a:spcPct val="80000"/>
              </a:lnSpc>
            </a:pPr>
            <a:r>
              <a:rPr lang="en-GB" sz="1200" dirty="0"/>
              <a:t>SIGACT - Algorithms and Computation Theory </a:t>
            </a:r>
          </a:p>
          <a:p>
            <a:pPr>
              <a:lnSpc>
                <a:spcPct val="80000"/>
              </a:lnSpc>
            </a:pPr>
            <a:r>
              <a:rPr lang="en-GB" sz="1200" dirty="0" err="1"/>
              <a:t>SIGAda</a:t>
            </a:r>
            <a:r>
              <a:rPr lang="en-GB" sz="1200" dirty="0"/>
              <a:t> - Ada Programming Language </a:t>
            </a:r>
          </a:p>
          <a:p>
            <a:pPr>
              <a:lnSpc>
                <a:spcPct val="80000"/>
              </a:lnSpc>
            </a:pPr>
            <a:r>
              <a:rPr lang="en-GB" sz="1200" dirty="0"/>
              <a:t>SIGAPP - Applied Computing </a:t>
            </a:r>
          </a:p>
          <a:p>
            <a:pPr>
              <a:lnSpc>
                <a:spcPct val="80000"/>
              </a:lnSpc>
            </a:pPr>
            <a:r>
              <a:rPr lang="en-GB" sz="1200" dirty="0"/>
              <a:t>SIGARCH - Computer Architecture </a:t>
            </a:r>
          </a:p>
          <a:p>
            <a:pPr>
              <a:lnSpc>
                <a:spcPct val="80000"/>
              </a:lnSpc>
            </a:pPr>
            <a:r>
              <a:rPr lang="en-GB" sz="1200" dirty="0"/>
              <a:t>SIGART - Artificial Intelligence </a:t>
            </a:r>
          </a:p>
          <a:p>
            <a:pPr>
              <a:lnSpc>
                <a:spcPct val="80000"/>
              </a:lnSpc>
            </a:pPr>
            <a:r>
              <a:rPr lang="en-GB" sz="1200" dirty="0"/>
              <a:t>SIGBED - Embedded Systems </a:t>
            </a:r>
          </a:p>
          <a:p>
            <a:pPr>
              <a:lnSpc>
                <a:spcPct val="80000"/>
              </a:lnSpc>
            </a:pPr>
            <a:r>
              <a:rPr lang="en-GB" sz="1200" dirty="0"/>
              <a:t>SIGCAS - Computers and Society </a:t>
            </a:r>
          </a:p>
          <a:p>
            <a:pPr>
              <a:lnSpc>
                <a:spcPct val="80000"/>
              </a:lnSpc>
            </a:pPr>
            <a:r>
              <a:rPr lang="en-GB" sz="1200" dirty="0"/>
              <a:t>SIGCHI - Computer-Human Interaction </a:t>
            </a:r>
          </a:p>
          <a:p>
            <a:pPr>
              <a:lnSpc>
                <a:spcPct val="80000"/>
              </a:lnSpc>
            </a:pPr>
            <a:r>
              <a:rPr lang="en-GB" sz="1200" dirty="0"/>
              <a:t>SIGCOMM - Data Communication </a:t>
            </a:r>
          </a:p>
          <a:p>
            <a:pPr>
              <a:lnSpc>
                <a:spcPct val="80000"/>
              </a:lnSpc>
            </a:pPr>
            <a:r>
              <a:rPr lang="en-GB" sz="1200" dirty="0"/>
              <a:t>SIGCSE - Computer Science Education </a:t>
            </a:r>
          </a:p>
          <a:p>
            <a:pPr>
              <a:lnSpc>
                <a:spcPct val="80000"/>
              </a:lnSpc>
            </a:pPr>
            <a:r>
              <a:rPr lang="en-GB" sz="1200" dirty="0"/>
              <a:t>SIGDA - Design Automation </a:t>
            </a:r>
          </a:p>
          <a:p>
            <a:pPr>
              <a:lnSpc>
                <a:spcPct val="80000"/>
              </a:lnSpc>
            </a:pPr>
            <a:r>
              <a:rPr lang="en-GB" sz="1200" dirty="0"/>
              <a:t>SIGDOC - Design of Communication </a:t>
            </a:r>
          </a:p>
          <a:p>
            <a:pPr>
              <a:lnSpc>
                <a:spcPct val="80000"/>
              </a:lnSpc>
            </a:pPr>
            <a:r>
              <a:rPr lang="en-GB" sz="1200" dirty="0" err="1"/>
              <a:t>SIGecom</a:t>
            </a:r>
            <a:r>
              <a:rPr lang="en-GB" sz="1200" dirty="0"/>
              <a:t> - Electronic Commerce </a:t>
            </a:r>
          </a:p>
          <a:p>
            <a:pPr>
              <a:lnSpc>
                <a:spcPct val="80000"/>
              </a:lnSpc>
            </a:pPr>
            <a:r>
              <a:rPr lang="en-GB" sz="1200" dirty="0"/>
              <a:t>SIGEVO - Genetic and Evolutionary Computation </a:t>
            </a:r>
          </a:p>
          <a:p>
            <a:pPr>
              <a:lnSpc>
                <a:spcPct val="80000"/>
              </a:lnSpc>
            </a:pPr>
            <a:r>
              <a:rPr lang="en-GB" sz="1200" dirty="0"/>
              <a:t>SIGGRAPH - Computer Graphics and Interactive Techniques </a:t>
            </a:r>
          </a:p>
          <a:p>
            <a:pPr>
              <a:lnSpc>
                <a:spcPct val="80000"/>
              </a:lnSpc>
            </a:pPr>
            <a:r>
              <a:rPr lang="en-GB" sz="1200" dirty="0"/>
              <a:t>SIGIR - Information Retrieval </a:t>
            </a:r>
          </a:p>
          <a:p>
            <a:pPr>
              <a:lnSpc>
                <a:spcPct val="80000"/>
              </a:lnSpc>
            </a:pPr>
            <a:endParaRPr lang="en-GB" sz="1200" dirty="0"/>
          </a:p>
        </p:txBody>
      </p:sp>
      <p:sp>
        <p:nvSpPr>
          <p:cNvPr id="16388" name="Rectangle 8"/>
          <p:cNvSpPr>
            <a:spLocks noGrp="1" noChangeArrowheads="1"/>
          </p:cNvSpPr>
          <p:nvPr>
            <p:ph type="body" sz="half" idx="2"/>
          </p:nvPr>
        </p:nvSpPr>
        <p:spPr>
          <a:xfrm>
            <a:off x="4716016" y="1340768"/>
            <a:ext cx="3754437" cy="4543425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GB" sz="1200" dirty="0" err="1"/>
              <a:t>SIGITE</a:t>
            </a:r>
            <a:r>
              <a:rPr lang="en-GB" sz="1200" dirty="0"/>
              <a:t> - Information Technology Education </a:t>
            </a:r>
          </a:p>
          <a:p>
            <a:pPr>
              <a:lnSpc>
                <a:spcPct val="80000"/>
              </a:lnSpc>
            </a:pPr>
            <a:r>
              <a:rPr lang="en-GB" sz="1200" dirty="0" err="1"/>
              <a:t>SIGKDD</a:t>
            </a:r>
            <a:r>
              <a:rPr lang="en-GB" sz="1200" dirty="0"/>
              <a:t> - Knowledge Discovery in Data </a:t>
            </a:r>
          </a:p>
          <a:p>
            <a:pPr>
              <a:lnSpc>
                <a:spcPct val="80000"/>
              </a:lnSpc>
            </a:pPr>
            <a:r>
              <a:rPr lang="en-GB" sz="1200" dirty="0" err="1"/>
              <a:t>SIGMETRICS</a:t>
            </a:r>
            <a:r>
              <a:rPr lang="en-GB" sz="1200" dirty="0"/>
              <a:t> - Measurement and Evaluation </a:t>
            </a:r>
          </a:p>
          <a:p>
            <a:pPr>
              <a:lnSpc>
                <a:spcPct val="80000"/>
              </a:lnSpc>
            </a:pPr>
            <a:r>
              <a:rPr lang="en-GB" sz="1200" dirty="0" err="1"/>
              <a:t>SIGMICRO</a:t>
            </a:r>
            <a:r>
              <a:rPr lang="en-GB" sz="1200" dirty="0"/>
              <a:t> - Microarchitecture </a:t>
            </a:r>
          </a:p>
          <a:p>
            <a:pPr>
              <a:lnSpc>
                <a:spcPct val="80000"/>
              </a:lnSpc>
            </a:pPr>
            <a:r>
              <a:rPr lang="en-GB" sz="1200" dirty="0" err="1"/>
              <a:t>SIGMIS</a:t>
            </a:r>
            <a:r>
              <a:rPr lang="en-GB" sz="1200" dirty="0"/>
              <a:t> - Management Information Systems </a:t>
            </a:r>
          </a:p>
          <a:p>
            <a:pPr>
              <a:lnSpc>
                <a:spcPct val="80000"/>
              </a:lnSpc>
            </a:pPr>
            <a:r>
              <a:rPr lang="en-GB" sz="1200" dirty="0" err="1"/>
              <a:t>SIGMM</a:t>
            </a:r>
            <a:r>
              <a:rPr lang="en-GB" sz="1200" dirty="0"/>
              <a:t> - Multimedia </a:t>
            </a:r>
          </a:p>
          <a:p>
            <a:pPr>
              <a:lnSpc>
                <a:spcPct val="80000"/>
              </a:lnSpc>
            </a:pPr>
            <a:r>
              <a:rPr lang="en-GB" sz="1200" dirty="0" err="1"/>
              <a:t>SIGMOBILE</a:t>
            </a:r>
            <a:r>
              <a:rPr lang="en-GB" sz="1200" dirty="0"/>
              <a:t> - Mobility of Systems, Users, Data and Computing </a:t>
            </a:r>
          </a:p>
          <a:p>
            <a:pPr>
              <a:lnSpc>
                <a:spcPct val="80000"/>
              </a:lnSpc>
            </a:pPr>
            <a:r>
              <a:rPr lang="en-GB" sz="1200" dirty="0" err="1"/>
              <a:t>SIGMOD</a:t>
            </a:r>
            <a:r>
              <a:rPr lang="en-GB" sz="1200" dirty="0"/>
              <a:t> - Management of Data </a:t>
            </a:r>
          </a:p>
          <a:p>
            <a:pPr>
              <a:lnSpc>
                <a:spcPct val="80000"/>
              </a:lnSpc>
            </a:pPr>
            <a:r>
              <a:rPr lang="en-GB" sz="1200" dirty="0" err="1"/>
              <a:t>SIGOPS</a:t>
            </a:r>
            <a:r>
              <a:rPr lang="en-GB" sz="1200" dirty="0"/>
              <a:t> - Operating Systems </a:t>
            </a:r>
          </a:p>
          <a:p>
            <a:pPr>
              <a:lnSpc>
                <a:spcPct val="80000"/>
              </a:lnSpc>
            </a:pPr>
            <a:r>
              <a:rPr lang="en-GB" sz="1200" dirty="0" err="1"/>
              <a:t>SIGPLAN</a:t>
            </a:r>
            <a:r>
              <a:rPr lang="en-GB" sz="1200" dirty="0"/>
              <a:t> - Programming Languages </a:t>
            </a:r>
          </a:p>
          <a:p>
            <a:pPr>
              <a:lnSpc>
                <a:spcPct val="80000"/>
              </a:lnSpc>
            </a:pPr>
            <a:r>
              <a:rPr lang="en-GB" sz="1200" dirty="0" err="1"/>
              <a:t>SIGSAC</a:t>
            </a:r>
            <a:r>
              <a:rPr lang="en-GB" sz="1200" dirty="0"/>
              <a:t> - Security, Audit and Control </a:t>
            </a:r>
          </a:p>
          <a:p>
            <a:pPr>
              <a:lnSpc>
                <a:spcPct val="80000"/>
              </a:lnSpc>
            </a:pPr>
            <a:r>
              <a:rPr lang="en-GB" sz="1200" dirty="0" err="1"/>
              <a:t>SIGSAM</a:t>
            </a:r>
            <a:r>
              <a:rPr lang="en-GB" sz="1200" dirty="0"/>
              <a:t> - Symbolic and Algebraic Manipulation </a:t>
            </a:r>
          </a:p>
          <a:p>
            <a:pPr>
              <a:lnSpc>
                <a:spcPct val="80000"/>
              </a:lnSpc>
            </a:pPr>
            <a:r>
              <a:rPr lang="en-GB" sz="1200" dirty="0" err="1"/>
              <a:t>SIGSIM</a:t>
            </a:r>
            <a:r>
              <a:rPr lang="en-GB" sz="1200" dirty="0"/>
              <a:t> - Simulation and </a:t>
            </a:r>
            <a:r>
              <a:rPr lang="en-GB" sz="1200" dirty="0" err="1"/>
              <a:t>Modeling</a:t>
            </a:r>
            <a:r>
              <a:rPr lang="en-GB" sz="1200" dirty="0"/>
              <a:t> </a:t>
            </a:r>
          </a:p>
          <a:p>
            <a:pPr>
              <a:lnSpc>
                <a:spcPct val="80000"/>
              </a:lnSpc>
            </a:pPr>
            <a:r>
              <a:rPr lang="en-GB" sz="1200" dirty="0" err="1"/>
              <a:t>SIGSOFT</a:t>
            </a:r>
            <a:r>
              <a:rPr lang="en-GB" sz="1200" dirty="0"/>
              <a:t> - Software Engineering</a:t>
            </a:r>
          </a:p>
          <a:p>
            <a:pPr>
              <a:lnSpc>
                <a:spcPct val="80000"/>
              </a:lnSpc>
            </a:pPr>
            <a:r>
              <a:rPr lang="en-GB" sz="1200" dirty="0" err="1"/>
              <a:t>SIGSPATIAL</a:t>
            </a:r>
            <a:r>
              <a:rPr lang="en-GB" sz="1200" dirty="0"/>
              <a:t> - </a:t>
            </a:r>
            <a:r>
              <a:rPr lang="en-GB" sz="1200" dirty="0" err="1"/>
              <a:t>SIGSPATIAL</a:t>
            </a:r>
            <a:endParaRPr lang="en-GB" sz="1200" dirty="0"/>
          </a:p>
          <a:p>
            <a:pPr>
              <a:lnSpc>
                <a:spcPct val="80000"/>
              </a:lnSpc>
            </a:pPr>
            <a:r>
              <a:rPr lang="en-GB" sz="1200" dirty="0" err="1"/>
              <a:t>SIGUCCS</a:t>
            </a:r>
            <a:r>
              <a:rPr lang="en-GB" sz="1200" dirty="0"/>
              <a:t> - University and College Computing Services </a:t>
            </a:r>
          </a:p>
          <a:p>
            <a:pPr>
              <a:lnSpc>
                <a:spcPct val="80000"/>
              </a:lnSpc>
            </a:pPr>
            <a:r>
              <a:rPr lang="en-GB" sz="1200" dirty="0" err="1"/>
              <a:t>SIGWEB</a:t>
            </a:r>
            <a:r>
              <a:rPr lang="en-GB" sz="1200" dirty="0"/>
              <a:t> - Hypertext, Hypermedia and Web </a:t>
            </a:r>
          </a:p>
          <a:p>
            <a:pPr>
              <a:lnSpc>
                <a:spcPct val="80000"/>
              </a:lnSpc>
            </a:pPr>
            <a:endParaRPr lang="en-GB" sz="1200" dirty="0"/>
          </a:p>
        </p:txBody>
      </p:sp>
      <p:pic>
        <p:nvPicPr>
          <p:cNvPr id="16389" name="Picture 9" descr="acm_logo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31112" y="0"/>
            <a:ext cx="1512888" cy="1512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Box 1"/>
          <p:cNvSpPr txBox="1"/>
          <p:nvPr/>
        </p:nvSpPr>
        <p:spPr>
          <a:xfrm>
            <a:off x="1619672" y="5728018"/>
            <a:ext cx="57606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E" sz="1400" dirty="0"/>
              <a:t>Please Note: You have limited access to ACM Digital Library via DIT. </a:t>
            </a:r>
          </a:p>
          <a:p>
            <a:pPr algn="l"/>
            <a:r>
              <a:rPr lang="en-IE" sz="1400" dirty="0"/>
              <a:t>Student memberships available for purchase.</a:t>
            </a:r>
          </a:p>
        </p:txBody>
      </p:sp>
    </p:spTree>
    <p:extLst>
      <p:ext uri="{BB962C8B-B14F-4D97-AF65-F5344CB8AC3E}">
        <p14:creationId xmlns:p14="http://schemas.microsoft.com/office/powerpoint/2010/main" val="148069284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IEEE</a:t>
            </a:r>
            <a:endParaRPr lang="en-US" dirty="0"/>
          </a:p>
        </p:txBody>
      </p:sp>
      <p:sp>
        <p:nvSpPr>
          <p:cNvPr id="17411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endParaRPr lang="en-IE" dirty="0"/>
          </a:p>
          <a:p>
            <a:endParaRPr lang="en-IE" dirty="0"/>
          </a:p>
          <a:p>
            <a:r>
              <a:rPr lang="en-IE" dirty="0"/>
              <a:t>Another significant group are IEEE (</a:t>
            </a:r>
            <a:r>
              <a:rPr lang="en-US" dirty="0"/>
              <a:t>Institute of Electrical and Electronics Engineers) called “eye-triple-e” is a professional organization for the advancement of technology, it also publishes a number journals, </a:t>
            </a:r>
          </a:p>
          <a:p>
            <a:r>
              <a:rPr lang="en-US" dirty="0"/>
              <a:t>You have full access to the IEEE digital library via the DIT Library</a:t>
            </a:r>
          </a:p>
        </p:txBody>
      </p:sp>
      <p:pic>
        <p:nvPicPr>
          <p:cNvPr id="17412" name="Picture 7" descr="IEE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34288" y="0"/>
            <a:ext cx="1509712" cy="1871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83299532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IEEE Transactions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>
            <a:noAutofit/>
          </a:bodyPr>
          <a:lstStyle/>
          <a:p>
            <a:r>
              <a:rPr lang="en-GB" sz="1100" dirty="0"/>
              <a:t>IEEE Computational intelligence and AI </a:t>
            </a:r>
          </a:p>
          <a:p>
            <a:r>
              <a:rPr lang="en-GB" sz="1100" dirty="0"/>
              <a:t>IEEE Transactions on Computers </a:t>
            </a:r>
          </a:p>
          <a:p>
            <a:r>
              <a:rPr lang="en-GB" sz="1100" dirty="0"/>
              <a:t>IEEE Transactions on Dependable and Secure Computing </a:t>
            </a:r>
          </a:p>
          <a:p>
            <a:r>
              <a:rPr lang="en-GB" sz="1100" dirty="0"/>
              <a:t>IEEE Transactions on Knowledge and Data Engineering </a:t>
            </a:r>
          </a:p>
          <a:p>
            <a:r>
              <a:rPr lang="en-GB" sz="1100" dirty="0"/>
              <a:t>IEEE Transactions on Parallel and Distributed Systems </a:t>
            </a:r>
          </a:p>
          <a:p>
            <a:r>
              <a:rPr lang="en-GB" sz="1100" dirty="0"/>
              <a:t>IEEE Transactions on Pattern Analysis and Machine Intelligence </a:t>
            </a:r>
          </a:p>
          <a:p>
            <a:r>
              <a:rPr lang="en-GB" sz="1100" dirty="0"/>
              <a:t>IEEE Transactions on Services Computing </a:t>
            </a:r>
          </a:p>
          <a:p>
            <a:r>
              <a:rPr lang="en-GB" sz="1100" dirty="0"/>
              <a:t>IEEE Transactions on Software Engineering </a:t>
            </a:r>
          </a:p>
          <a:p>
            <a:r>
              <a:rPr lang="en-GB" sz="1100" dirty="0"/>
              <a:t>IEEE Transactions on Visualization and Computer Graphics </a:t>
            </a:r>
          </a:p>
          <a:p>
            <a:r>
              <a:rPr lang="en-GB" sz="1100" dirty="0"/>
              <a:t>IEEE Transactions on Affective Computing</a:t>
            </a:r>
          </a:p>
          <a:p>
            <a:r>
              <a:rPr lang="en-GB" sz="1100" dirty="0"/>
              <a:t>IEEE Transactions on </a:t>
            </a:r>
            <a:r>
              <a:rPr lang="en-GB" sz="1100" dirty="0" err="1"/>
              <a:t>Haptics</a:t>
            </a:r>
            <a:endParaRPr lang="en-GB" sz="1100" dirty="0"/>
          </a:p>
          <a:p>
            <a:r>
              <a:rPr lang="en-GB" sz="1100" dirty="0"/>
              <a:t>IEEE Transactions on Information Technology in Biomedicine</a:t>
            </a:r>
          </a:p>
          <a:p>
            <a:r>
              <a:rPr lang="en-GB" sz="1100" dirty="0"/>
              <a:t>IEEE Transactions on Learning Technologies</a:t>
            </a:r>
          </a:p>
          <a:p>
            <a:r>
              <a:rPr lang="en-GB" sz="1100" dirty="0"/>
              <a:t>IEEE Transactions on Mobile Computing</a:t>
            </a:r>
          </a:p>
          <a:p>
            <a:r>
              <a:rPr lang="en-GB" sz="1100" dirty="0"/>
              <a:t>IEEE Transactions on Multimedia</a:t>
            </a:r>
          </a:p>
          <a:p>
            <a:r>
              <a:rPr lang="en-GB" sz="1100" dirty="0"/>
              <a:t>IEEE Transactions on </a:t>
            </a:r>
            <a:r>
              <a:rPr lang="en-GB" sz="1100" dirty="0" err="1"/>
              <a:t>Nanobioscience</a:t>
            </a:r>
            <a:endParaRPr lang="en-GB" sz="1100" dirty="0"/>
          </a:p>
          <a:p>
            <a:r>
              <a:rPr lang="en-GB" sz="1100" dirty="0"/>
              <a:t>IEEE Transactions on Very Large Scale Integration (VLSI) Systems</a:t>
            </a:r>
          </a:p>
          <a:p>
            <a:r>
              <a:rPr lang="en-GB" sz="1100" dirty="0"/>
              <a:t>IEEE/ACM Transactions on Computational Biology and Bioinformatics</a:t>
            </a:r>
          </a:p>
          <a:p>
            <a:r>
              <a:rPr lang="en-GB" sz="1100" dirty="0"/>
              <a:t>IEEE/ACM Transactions on Networking</a:t>
            </a:r>
          </a:p>
        </p:txBody>
      </p:sp>
      <p:pic>
        <p:nvPicPr>
          <p:cNvPr id="18436" name="Picture 7" descr="IEE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34288" y="0"/>
            <a:ext cx="1509712" cy="1871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82210336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Emerald Journals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4680" t="6606" r="15590" b="8273"/>
          <a:stretch/>
        </p:blipFill>
        <p:spPr>
          <a:xfrm>
            <a:off x="1151620" y="1143000"/>
            <a:ext cx="6840760" cy="5219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07333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SAGE (online.sagepub.com)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3775" t="7160" r="15350" b="10520"/>
          <a:stretch/>
        </p:blipFill>
        <p:spPr>
          <a:xfrm>
            <a:off x="1080714" y="1240490"/>
            <a:ext cx="6982571" cy="5068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55289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Journal Credibility?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IE" dirty="0"/>
              <a:t>As you start to find out more about an area you will start to see that there are certain journals that people researching in the area target</a:t>
            </a:r>
          </a:p>
          <a:p>
            <a:r>
              <a:rPr lang="en-IE" dirty="0"/>
              <a:t>There are numerous ways of measuring its ‘quality’</a:t>
            </a:r>
          </a:p>
          <a:p>
            <a:r>
              <a:rPr lang="en-IE" dirty="0"/>
              <a:t>Using its ranking via the journal citation reports (available via </a:t>
            </a:r>
            <a:r>
              <a:rPr lang="en-IE" dirty="0" err="1"/>
              <a:t>DIT</a:t>
            </a:r>
            <a:r>
              <a:rPr lang="en-IE" dirty="0"/>
              <a:t>)</a:t>
            </a:r>
          </a:p>
          <a:p>
            <a:pPr lvl="1"/>
            <a:r>
              <a:rPr lang="en-US" altLang="en-US" dirty="0"/>
              <a:t>JCR distills citation trend data for 7,600+ journals from more than 25 million cited references every year</a:t>
            </a:r>
          </a:p>
          <a:p>
            <a:pPr lvl="2"/>
            <a:r>
              <a:rPr lang="en-US" altLang="en-US" dirty="0"/>
              <a:t>Science Edition and Social Science Edition released annually</a:t>
            </a:r>
          </a:p>
          <a:p>
            <a:pPr lvl="2"/>
            <a:r>
              <a:rPr lang="en-US" altLang="en-US" dirty="0"/>
              <a:t>Science Edition covers 5,928 journals in 171 subjects</a:t>
            </a:r>
          </a:p>
          <a:p>
            <a:pPr lvl="2"/>
            <a:r>
              <a:rPr lang="en-US" altLang="en-US" dirty="0"/>
              <a:t>Social Science Edition covers 1,716 journals in 55 subjects</a:t>
            </a:r>
          </a:p>
          <a:p>
            <a:pPr lvl="1"/>
            <a:r>
              <a:rPr lang="en-US" altLang="en-US" dirty="0"/>
              <a:t>What can we do with the </a:t>
            </a:r>
            <a:r>
              <a:rPr lang="en-US" altLang="en-US" dirty="0" err="1"/>
              <a:t>JCR</a:t>
            </a:r>
            <a:r>
              <a:rPr lang="en-US" altLang="en-US" dirty="0"/>
              <a:t>?</a:t>
            </a:r>
          </a:p>
          <a:p>
            <a:pPr lvl="2"/>
            <a:r>
              <a:rPr lang="en-US" altLang="en-US" dirty="0"/>
              <a:t>Compare a selection of journals in terms of their impact</a:t>
            </a:r>
          </a:p>
          <a:p>
            <a:pPr lvl="2"/>
            <a:r>
              <a:rPr lang="en-US" altLang="en-US" dirty="0"/>
              <a:t>Find related journals</a:t>
            </a:r>
          </a:p>
          <a:p>
            <a:pPr lvl="2"/>
            <a:r>
              <a:rPr lang="en-US" altLang="en-US" dirty="0"/>
              <a:t>Identify review journals</a:t>
            </a:r>
          </a:p>
          <a:p>
            <a:pPr lvl="2"/>
            <a:r>
              <a:rPr lang="en-US" altLang="en-US" dirty="0"/>
              <a:t>View citation information for subject categories</a:t>
            </a:r>
            <a:endParaRPr lang="en-IE" dirty="0"/>
          </a:p>
          <a:p>
            <a:pPr lvl="1"/>
            <a:endParaRPr lang="en-IE" dirty="0"/>
          </a:p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89534965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Journal Credibility?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lvl="1"/>
            <a:endParaRPr lang="en-IE" dirty="0"/>
          </a:p>
          <a:p>
            <a:endParaRPr lang="en-IE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7160" b="4641"/>
          <a:stretch/>
        </p:blipFill>
        <p:spPr>
          <a:xfrm>
            <a:off x="125916" y="1331420"/>
            <a:ext cx="8892168" cy="4901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6956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The Literature Review</a:t>
            </a:r>
            <a:endParaRPr lang="en-US" dirty="0"/>
          </a:p>
        </p:txBody>
      </p:sp>
      <p:sp>
        <p:nvSpPr>
          <p:cNvPr id="74755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To made things clear, we divide the Literature Review into three parts:</a:t>
            </a:r>
          </a:p>
        </p:txBody>
      </p:sp>
      <p:sp>
        <p:nvSpPr>
          <p:cNvPr id="74756" name="Down Arrow Callout 8"/>
          <p:cNvSpPr>
            <a:spLocks noChangeArrowheads="1"/>
          </p:cNvSpPr>
          <p:nvPr/>
        </p:nvSpPr>
        <p:spPr bwMode="auto">
          <a:xfrm>
            <a:off x="1258268" y="2276152"/>
            <a:ext cx="2233612" cy="1512888"/>
          </a:xfrm>
          <a:prstGeom prst="downArrowCallout">
            <a:avLst>
              <a:gd name="adj1" fmla="val 25003"/>
              <a:gd name="adj2" fmla="val 25003"/>
              <a:gd name="adj3" fmla="val 25000"/>
              <a:gd name="adj4" fmla="val 64977"/>
            </a:avLst>
          </a:prstGeom>
          <a:solidFill>
            <a:schemeClr val="bg1"/>
          </a:solidFill>
          <a:ln w="38100" algn="ctr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r>
              <a:rPr lang="en-IE" sz="2000" b="1" dirty="0"/>
              <a:t>Literature</a:t>
            </a:r>
          </a:p>
          <a:p>
            <a:r>
              <a:rPr lang="en-IE" sz="2000" b="1" dirty="0"/>
              <a:t>Survey</a:t>
            </a:r>
          </a:p>
        </p:txBody>
      </p:sp>
      <p:sp>
        <p:nvSpPr>
          <p:cNvPr id="5" name="Down Arrow Callout 9"/>
          <p:cNvSpPr>
            <a:spLocks noChangeArrowheads="1"/>
          </p:cNvSpPr>
          <p:nvPr/>
        </p:nvSpPr>
        <p:spPr bwMode="auto">
          <a:xfrm>
            <a:off x="1258268" y="3789908"/>
            <a:ext cx="2233612" cy="1511300"/>
          </a:xfrm>
          <a:prstGeom prst="downArrowCallout">
            <a:avLst>
              <a:gd name="adj1" fmla="val 25029"/>
              <a:gd name="adj2" fmla="val 25029"/>
              <a:gd name="adj3" fmla="val 25000"/>
              <a:gd name="adj4" fmla="val 64977"/>
            </a:avLst>
          </a:prstGeom>
          <a:solidFill>
            <a:schemeClr val="bg1"/>
          </a:solidFill>
          <a:ln w="38100" algn="ctr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r>
              <a:rPr lang="en-IE" sz="2000" b="1" dirty="0"/>
              <a:t>Literature</a:t>
            </a:r>
          </a:p>
          <a:p>
            <a:r>
              <a:rPr lang="en-IE" sz="2000" b="1" dirty="0"/>
              <a:t>Comprehension</a:t>
            </a:r>
          </a:p>
        </p:txBody>
      </p:sp>
      <p:sp>
        <p:nvSpPr>
          <p:cNvPr id="8" name="Rectangle 11"/>
          <p:cNvSpPr>
            <a:spLocks noChangeArrowheads="1"/>
          </p:cNvSpPr>
          <p:nvPr/>
        </p:nvSpPr>
        <p:spPr bwMode="auto">
          <a:xfrm>
            <a:off x="1258888" y="5301208"/>
            <a:ext cx="2233612" cy="1008062"/>
          </a:xfrm>
          <a:prstGeom prst="rect">
            <a:avLst/>
          </a:prstGeom>
          <a:solidFill>
            <a:schemeClr val="bg1"/>
          </a:solidFill>
          <a:ln w="38100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r>
              <a:rPr lang="en-IE" sz="2000" b="1" dirty="0"/>
              <a:t>Literature</a:t>
            </a:r>
          </a:p>
          <a:p>
            <a:r>
              <a:rPr lang="en-IE" sz="2000" b="1" dirty="0"/>
              <a:t>Review</a:t>
            </a:r>
          </a:p>
        </p:txBody>
      </p:sp>
      <p:sp>
        <p:nvSpPr>
          <p:cNvPr id="9" name="Folded Corner 6"/>
          <p:cNvSpPr>
            <a:spLocks noChangeArrowheads="1"/>
          </p:cNvSpPr>
          <p:nvPr/>
        </p:nvSpPr>
        <p:spPr bwMode="auto">
          <a:xfrm>
            <a:off x="4140200" y="2276872"/>
            <a:ext cx="2519363" cy="936625"/>
          </a:xfrm>
          <a:prstGeom prst="foldedCorner">
            <a:avLst>
              <a:gd name="adj" fmla="val 16667"/>
            </a:avLst>
          </a:prstGeom>
          <a:solidFill>
            <a:schemeClr val="bg1"/>
          </a:solidFill>
          <a:ln w="38100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r>
              <a:rPr lang="en-IE" sz="2000" b="1" dirty="0"/>
              <a:t>Collecting </a:t>
            </a:r>
          </a:p>
          <a:p>
            <a:r>
              <a:rPr lang="en-IE" sz="2000" b="1" dirty="0"/>
              <a:t>the literature</a:t>
            </a:r>
          </a:p>
        </p:txBody>
      </p:sp>
      <p:sp>
        <p:nvSpPr>
          <p:cNvPr id="10" name="Folded Corner 7"/>
          <p:cNvSpPr>
            <a:spLocks noChangeArrowheads="1"/>
          </p:cNvSpPr>
          <p:nvPr/>
        </p:nvSpPr>
        <p:spPr bwMode="auto">
          <a:xfrm>
            <a:off x="4140200" y="3861048"/>
            <a:ext cx="2519363" cy="936625"/>
          </a:xfrm>
          <a:prstGeom prst="foldedCorner">
            <a:avLst>
              <a:gd name="adj" fmla="val 16667"/>
            </a:avLst>
          </a:prstGeom>
          <a:solidFill>
            <a:schemeClr val="bg1"/>
          </a:solidFill>
          <a:ln w="38100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r>
              <a:rPr lang="en-IE" sz="2000" b="1" dirty="0"/>
              <a:t>Understanding</a:t>
            </a:r>
          </a:p>
          <a:p>
            <a:r>
              <a:rPr lang="en-IE" sz="2000" b="1" dirty="0"/>
              <a:t>the literature</a:t>
            </a:r>
          </a:p>
        </p:txBody>
      </p:sp>
      <p:sp>
        <p:nvSpPr>
          <p:cNvPr id="11" name="Folded Corner 10"/>
          <p:cNvSpPr>
            <a:spLocks noChangeArrowheads="1"/>
          </p:cNvSpPr>
          <p:nvPr/>
        </p:nvSpPr>
        <p:spPr bwMode="auto">
          <a:xfrm>
            <a:off x="4140200" y="5301208"/>
            <a:ext cx="2519363" cy="936625"/>
          </a:xfrm>
          <a:prstGeom prst="foldedCorner">
            <a:avLst>
              <a:gd name="adj" fmla="val 16667"/>
            </a:avLst>
          </a:prstGeom>
          <a:solidFill>
            <a:schemeClr val="bg1"/>
          </a:solidFill>
          <a:ln w="38100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r>
              <a:rPr lang="en-IE" sz="2000" b="1" dirty="0"/>
              <a:t>Reviewing </a:t>
            </a:r>
          </a:p>
          <a:p>
            <a:r>
              <a:rPr lang="en-IE" sz="2000" b="1" dirty="0"/>
              <a:t>the literature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Journal Credibility?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IE" dirty="0"/>
              <a:t>The sponsor</a:t>
            </a:r>
          </a:p>
          <a:p>
            <a:pPr lvl="1"/>
            <a:r>
              <a:rPr lang="en-IE" dirty="0" err="1"/>
              <a:t>ACM</a:t>
            </a:r>
            <a:r>
              <a:rPr lang="en-IE" dirty="0"/>
              <a:t> and IEEE are highly regarded sponsors</a:t>
            </a:r>
          </a:p>
          <a:p>
            <a:r>
              <a:rPr lang="en-IE" dirty="0"/>
              <a:t>Look at the number of citations papers you are interested in have (using Google Scholar or something like </a:t>
            </a:r>
            <a:r>
              <a:rPr lang="en-IE" dirty="0" err="1"/>
              <a:t>CiteSeer</a:t>
            </a:r>
            <a:r>
              <a:rPr lang="en-IE" dirty="0"/>
              <a:t>)</a:t>
            </a:r>
          </a:p>
          <a:p>
            <a:r>
              <a:rPr lang="en-IE" dirty="0"/>
              <a:t>Look at the people who are on the editorial/review panel</a:t>
            </a:r>
          </a:p>
          <a:p>
            <a:r>
              <a:rPr lang="en-IE" dirty="0"/>
              <a:t>Look at how long it has been in existence (how many volumes, how many issues per volume)</a:t>
            </a:r>
          </a:p>
          <a:p>
            <a:endParaRPr lang="en-IE" dirty="0"/>
          </a:p>
          <a:p>
            <a:pPr lvl="1"/>
            <a:endParaRPr lang="en-IE" dirty="0"/>
          </a:p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78112092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Peer Review</a:t>
            </a:r>
            <a:endParaRPr lang="en-GB" dirty="0"/>
          </a:p>
        </p:txBody>
      </p:sp>
      <p:sp>
        <p:nvSpPr>
          <p:cNvPr id="12291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r>
              <a:rPr lang="en-IE" dirty="0"/>
              <a:t>What does peer-reviewed mean?</a:t>
            </a:r>
          </a:p>
          <a:p>
            <a:pPr lvl="1"/>
            <a:r>
              <a:rPr lang="en-IE" dirty="0"/>
              <a:t>When you submit a research paper, a number of people will read the paper and give feedback/corrections on it.</a:t>
            </a:r>
          </a:p>
          <a:p>
            <a:pPr lvl="1"/>
            <a:r>
              <a:rPr lang="en-IE" dirty="0"/>
              <a:t>The people who review it will be as expert as you are in the field of research (and as such are your peers).</a:t>
            </a:r>
          </a:p>
          <a:p>
            <a:pPr lvl="1"/>
            <a:r>
              <a:rPr lang="en-IE" dirty="0"/>
              <a:t>Some conferences only get one person to review a paper, others get two, others more – the more people that review conference papers, the more prestigious the conference is, since the papers in it are bound to be of very quality.</a:t>
            </a:r>
          </a:p>
          <a:p>
            <a:pPr lvl="1"/>
            <a:r>
              <a:rPr lang="en-IE" dirty="0"/>
              <a:t>Journal papers are normally reviewed by several people, and are considered very credible.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947315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Conference Credibility?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IE" dirty="0"/>
              <a:t>How do you identify the top level conferences in computer science?</a:t>
            </a:r>
          </a:p>
          <a:p>
            <a:r>
              <a:rPr lang="en-IE" dirty="0"/>
              <a:t>Look at sponsor</a:t>
            </a:r>
          </a:p>
          <a:p>
            <a:pPr lvl="1"/>
            <a:r>
              <a:rPr lang="en-IE" dirty="0"/>
              <a:t>Again </a:t>
            </a:r>
            <a:r>
              <a:rPr lang="en-IE" dirty="0" err="1"/>
              <a:t>ACM</a:t>
            </a:r>
            <a:r>
              <a:rPr lang="en-IE" dirty="0"/>
              <a:t> and IEEE sponsored conferences are well regarded</a:t>
            </a:r>
          </a:p>
          <a:p>
            <a:pPr lvl="2"/>
            <a:r>
              <a:rPr lang="en-IE" dirty="0"/>
              <a:t>BUT international conferences are more highly regarded than local ones</a:t>
            </a:r>
          </a:p>
          <a:p>
            <a:r>
              <a:rPr lang="en-IE" dirty="0"/>
              <a:t>Look at how long it has been running</a:t>
            </a:r>
          </a:p>
          <a:p>
            <a:r>
              <a:rPr lang="en-IE" dirty="0"/>
              <a:t>Look at the people involved in the committees</a:t>
            </a:r>
          </a:p>
          <a:p>
            <a:r>
              <a:rPr lang="en-IE" dirty="0"/>
              <a:t>Look at the original call for papers</a:t>
            </a:r>
          </a:p>
          <a:p>
            <a:pPr lvl="1"/>
            <a:r>
              <a:rPr lang="en-IE" dirty="0"/>
              <a:t>What type of topics were of interest?</a:t>
            </a:r>
          </a:p>
        </p:txBody>
      </p:sp>
    </p:spTree>
    <p:extLst>
      <p:ext uri="{BB962C8B-B14F-4D97-AF65-F5344CB8AC3E}">
        <p14:creationId xmlns:p14="http://schemas.microsoft.com/office/powerpoint/2010/main" val="289538897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Sources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IE" dirty="0"/>
              <a:t>Microsoft Academic Search</a:t>
            </a:r>
            <a:endParaRPr lang="en-IE" dirty="0">
              <a:hlinkClick r:id="rId2"/>
            </a:endParaRPr>
          </a:p>
          <a:p>
            <a:r>
              <a:rPr lang="en-IE" dirty="0">
                <a:hlinkClick r:id="rId3"/>
              </a:rPr>
              <a:t>http://academic.research.microsoft.com/</a:t>
            </a:r>
            <a:endParaRPr lang="en-IE" dirty="0">
              <a:hlinkClick r:id="rId2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l="13251" t="13040" r="18500" b="9680"/>
          <a:stretch/>
        </p:blipFill>
        <p:spPr>
          <a:xfrm>
            <a:off x="1619672" y="2155612"/>
            <a:ext cx="5796644" cy="4102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99322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Computer Science Conference Rank</a:t>
            </a:r>
          </a:p>
        </p:txBody>
      </p:sp>
      <p:sp>
        <p:nvSpPr>
          <p:cNvPr id="3" name="Rectangle 2"/>
          <p:cNvSpPr/>
          <p:nvPr/>
        </p:nvSpPr>
        <p:spPr>
          <a:xfrm>
            <a:off x="28057" y="1131065"/>
            <a:ext cx="932452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E" sz="2000" dirty="0">
                <a:hlinkClick r:id="rId2"/>
              </a:rPr>
              <a:t>http://www.core.edu.au/index.php/conference-rankings</a:t>
            </a:r>
            <a:endParaRPr lang="en-IE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786" t="9680" r="2159" b="9680"/>
          <a:stretch/>
        </p:blipFill>
        <p:spPr>
          <a:xfrm>
            <a:off x="179512" y="1700808"/>
            <a:ext cx="8892480" cy="461771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300192" y="1531175"/>
            <a:ext cx="2771800" cy="6016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11756864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Snowball Technique</a:t>
            </a:r>
            <a:endParaRPr lang="en-GB" dirty="0"/>
          </a:p>
        </p:txBody>
      </p:sp>
      <p:sp>
        <p:nvSpPr>
          <p:cNvPr id="11267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r>
              <a:rPr lang="en-IE" dirty="0"/>
              <a:t>As you read you will redefine your focus through searches</a:t>
            </a:r>
          </a:p>
          <a:p>
            <a:r>
              <a:rPr lang="en-IE" dirty="0"/>
              <a:t>You will become familiar with authors and texts commonly cited and start to look for specific papers</a:t>
            </a:r>
          </a:p>
          <a:p>
            <a:r>
              <a:rPr lang="en-IE" dirty="0"/>
              <a:t>Snowball technique is when you follow up references from bibliographies of texts you read</a:t>
            </a:r>
          </a:p>
          <a:p>
            <a:r>
              <a:rPr lang="en-IE" dirty="0"/>
              <a:t>Keep a record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3581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1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112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112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112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7" grpId="0" build="p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E" dirty="0"/>
              <a:t>DIT Library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IE" dirty="0">
                <a:hlinkClick r:id="rId2"/>
              </a:rPr>
              <a:t>http://www.dit.ie/library/subjects/computerscience/postgraduates/</a:t>
            </a:r>
            <a:endParaRPr lang="en-IE" dirty="0"/>
          </a:p>
          <a:p>
            <a:endParaRPr lang="en-I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14825" t="7160" r="16400" b="4641"/>
          <a:stretch/>
        </p:blipFill>
        <p:spPr>
          <a:xfrm>
            <a:off x="2483768" y="1916832"/>
            <a:ext cx="5816189" cy="4661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69367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sz="3200" b="0" dirty="0">
                <a:latin typeface="+mj-lt"/>
                <a:ea typeface="+mj-ea"/>
                <a:cs typeface="+mj-cs"/>
              </a:rPr>
              <a:t>Accessing resources from outside </a:t>
            </a:r>
            <a:r>
              <a:rPr lang="en-IE" sz="3200" b="0" dirty="0" err="1">
                <a:latin typeface="+mj-lt"/>
                <a:ea typeface="+mj-ea"/>
                <a:cs typeface="+mj-cs"/>
              </a:rPr>
              <a:t>DIT</a:t>
            </a:r>
            <a:endParaRPr lang="en-IE" sz="3200" b="0" dirty="0">
              <a:latin typeface="+mj-lt"/>
              <a:ea typeface="+mj-ea"/>
              <a:cs typeface="+mj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sz="quarter" idx="1"/>
          </p:nvPr>
        </p:nvSpPr>
        <p:spPr>
          <a:xfrm>
            <a:off x="457200" y="1556792"/>
            <a:ext cx="8229600" cy="4600168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/>
              <a:t>You will need your DIT Library pin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/>
              <a:t>If you access a resource directly (without going through a DIT library link) you will be using the Shibboleth 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/>
              <a:t>For this you will need your </a:t>
            </a:r>
            <a:r>
              <a:rPr lang="en-IE" dirty="0" err="1"/>
              <a:t>DIT</a:t>
            </a:r>
            <a:r>
              <a:rPr lang="en-IE" dirty="0"/>
              <a:t> username and password</a:t>
            </a:r>
          </a:p>
          <a:p>
            <a:endParaRPr lang="en-IE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4005064"/>
            <a:ext cx="5904656" cy="16103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6378022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DIT Library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1138963"/>
            <a:ext cx="7094878" cy="5719037"/>
          </a:xfrm>
        </p:spPr>
      </p:pic>
    </p:spTree>
    <p:extLst>
      <p:ext uri="{BB962C8B-B14F-4D97-AF65-F5344CB8AC3E}">
        <p14:creationId xmlns:p14="http://schemas.microsoft.com/office/powerpoint/2010/main" val="24107205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Activity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IE" dirty="0"/>
              <a:t>Think of a topic of your interest</a:t>
            </a:r>
          </a:p>
          <a:p>
            <a:r>
              <a:rPr lang="en-IE" dirty="0"/>
              <a:t>List some keywords that will help you locate relevant material</a:t>
            </a:r>
          </a:p>
          <a:p>
            <a:r>
              <a:rPr lang="en-IE" dirty="0"/>
              <a:t>Refine your list and complete the search worksheet (Steps 1-4)</a:t>
            </a:r>
          </a:p>
          <a:p>
            <a:pPr lvl="1"/>
            <a:r>
              <a:rPr lang="en-IE" dirty="0"/>
              <a:t>Template on </a:t>
            </a:r>
            <a:r>
              <a:rPr lang="en-IE" dirty="0" err="1"/>
              <a:t>webcourses</a:t>
            </a:r>
            <a:endParaRPr lang="en-IE" dirty="0"/>
          </a:p>
          <a:p>
            <a:pPr lvl="1"/>
            <a:r>
              <a:rPr lang="en-IE" dirty="0"/>
              <a:t>An example is included in pdf</a:t>
            </a:r>
          </a:p>
          <a:p>
            <a:r>
              <a:rPr lang="en-IE" dirty="0"/>
              <a:t>Investigate a number of resources (available via the DIT Library) using your keywords</a:t>
            </a:r>
          </a:p>
          <a:p>
            <a:pPr lvl="1"/>
            <a:r>
              <a:rPr lang="en-IE" dirty="0"/>
              <a:t>Summon (http://dit.summon.serialssolutions.com/#!/)</a:t>
            </a:r>
          </a:p>
          <a:p>
            <a:pPr lvl="1"/>
            <a:r>
              <a:rPr lang="en-IE" dirty="0"/>
              <a:t>Google Scholar (remember to setup your library access in the settings)</a:t>
            </a:r>
          </a:p>
          <a:p>
            <a:pPr lvl="1"/>
            <a:r>
              <a:rPr lang="en-IE" dirty="0"/>
              <a:t>Academic Search Complete (use the advanced search option)</a:t>
            </a:r>
          </a:p>
          <a:p>
            <a:pPr lvl="1"/>
            <a:r>
              <a:rPr lang="en-IE" dirty="0" err="1"/>
              <a:t>ScienceDirect</a:t>
            </a:r>
            <a:r>
              <a:rPr lang="en-IE" dirty="0"/>
              <a:t> (use the advanced search option)</a:t>
            </a:r>
          </a:p>
          <a:p>
            <a:r>
              <a:rPr lang="en-IE" dirty="0"/>
              <a:t>Complete the search worksheet (Steps 5-7)</a:t>
            </a:r>
          </a:p>
          <a:p>
            <a:r>
              <a:rPr lang="en-IE" dirty="0"/>
              <a:t>Discussion: which were the most effective resources for your topic?</a:t>
            </a:r>
          </a:p>
          <a:p>
            <a:endParaRPr lang="en-IE" dirty="0"/>
          </a:p>
          <a:p>
            <a:pPr lvl="1"/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361640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 Literature Survey/Search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1187624" y="5086925"/>
            <a:ext cx="70567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E" sz="1200" i="1" dirty="0"/>
              <a:t>‘a systematic and thorough search of all types of published literature in order to identify as many items as possible that are relevant to a particular topic’</a:t>
            </a:r>
          </a:p>
          <a:p>
            <a:pPr algn="l"/>
            <a:r>
              <a:rPr lang="en-IE" sz="1200" i="1" dirty="0"/>
              <a:t>Gash, S. (2000) Effective Literature Searching for Research 2</a:t>
            </a:r>
            <a:r>
              <a:rPr lang="en-IE" sz="1200" i="1" baseline="30000" dirty="0"/>
              <a:t>nd</a:t>
            </a:r>
            <a:r>
              <a:rPr lang="en-IE" sz="1200" i="1" dirty="0"/>
              <a:t> Ed., Aldershot: Gower Publishing Ltd</a:t>
            </a:r>
          </a:p>
        </p:txBody>
      </p:sp>
    </p:spTree>
    <p:extLst>
      <p:ext uri="{BB962C8B-B14F-4D97-AF65-F5344CB8AC3E}">
        <p14:creationId xmlns:p14="http://schemas.microsoft.com/office/powerpoint/2010/main" val="1792349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Literature Survey</a:t>
            </a:r>
            <a:r>
              <a:rPr lang="en-GB" dirty="0"/>
              <a:t> </a:t>
            </a:r>
          </a:p>
        </p:txBody>
      </p:sp>
      <p:sp>
        <p:nvSpPr>
          <p:cNvPr id="5123" name="Rectangle 4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Identifying and acquiring </a:t>
            </a:r>
          </a:p>
          <a:p>
            <a:pPr lvl="1"/>
            <a:r>
              <a:rPr lang="en-US" dirty="0"/>
              <a:t>the research papers, </a:t>
            </a:r>
          </a:p>
          <a:p>
            <a:pPr lvl="1"/>
            <a:r>
              <a:rPr lang="en-US" dirty="0"/>
              <a:t>textbooks, </a:t>
            </a:r>
          </a:p>
          <a:p>
            <a:pPr lvl="1"/>
            <a:r>
              <a:rPr lang="en-US" dirty="0"/>
              <a:t>web-sites, </a:t>
            </a:r>
          </a:p>
          <a:p>
            <a:pPr lvl="1"/>
            <a:r>
              <a:rPr lang="en-US" dirty="0"/>
              <a:t>theses, etc. </a:t>
            </a:r>
          </a:p>
          <a:p>
            <a:r>
              <a:rPr lang="en-US" dirty="0"/>
              <a:t>to get a comprehensive overview of the research that has been done in the area that you are investigating.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9643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51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5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51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51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51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Sources of Information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en-IE" dirty="0"/>
              <a:t>Books</a:t>
            </a:r>
          </a:p>
          <a:p>
            <a:pPr lvl="1"/>
            <a:r>
              <a:rPr lang="en-IE" dirty="0"/>
              <a:t>Textbooks, specialist collection books, reference books</a:t>
            </a:r>
          </a:p>
          <a:p>
            <a:r>
              <a:rPr lang="en-IE" dirty="0"/>
              <a:t>Journal Articles</a:t>
            </a:r>
          </a:p>
          <a:p>
            <a:pPr lvl="1"/>
            <a:r>
              <a:rPr lang="en-IE" dirty="0"/>
              <a:t>Peer-reviewed academic articles </a:t>
            </a:r>
          </a:p>
          <a:p>
            <a:pPr lvl="1"/>
            <a:r>
              <a:rPr lang="en-IE" dirty="0"/>
              <a:t>Each journal has a specific focus</a:t>
            </a:r>
          </a:p>
          <a:p>
            <a:r>
              <a:rPr lang="en-IE" dirty="0"/>
              <a:t>Review articles</a:t>
            </a:r>
          </a:p>
          <a:p>
            <a:r>
              <a:rPr lang="en-IE" dirty="0"/>
              <a:t>Reports</a:t>
            </a:r>
          </a:p>
          <a:p>
            <a:r>
              <a:rPr lang="en-IE" dirty="0"/>
              <a:t>Theses/dissertations</a:t>
            </a:r>
          </a:p>
          <a:p>
            <a:r>
              <a:rPr lang="en-IE" dirty="0"/>
              <a:t>Conference Proceedings</a:t>
            </a:r>
          </a:p>
          <a:p>
            <a:r>
              <a:rPr lang="en-IE" dirty="0"/>
              <a:t>Media</a:t>
            </a:r>
          </a:p>
          <a:p>
            <a:r>
              <a:rPr lang="en-IE" dirty="0"/>
              <a:t>Social Media</a:t>
            </a:r>
          </a:p>
        </p:txBody>
      </p:sp>
    </p:spTree>
    <p:extLst>
      <p:ext uri="{BB962C8B-B14F-4D97-AF65-F5344CB8AC3E}">
        <p14:creationId xmlns:p14="http://schemas.microsoft.com/office/powerpoint/2010/main" val="2121788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0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gin">
  <a:themeElements>
    <a:clrScheme name="Origin">
      <a:dk1>
        <a:sysClr val="windowText" lastClr="000000"/>
      </a:dk1>
      <a:lt1>
        <a:sysClr val="window" lastClr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D2DA7A"/>
      </a:accent3>
      <a:accent4>
        <a:srgbClr val="FADA7A"/>
      </a:accent4>
      <a:accent5>
        <a:srgbClr val="B88472"/>
      </a:accent5>
      <a:accent6>
        <a:srgbClr val="8E736A"/>
      </a:accent6>
      <a:hlink>
        <a:srgbClr val="B292CA"/>
      </a:hlink>
      <a:folHlink>
        <a:srgbClr val="6B5680"/>
      </a:folHlink>
    </a:clrScheme>
    <a:fontScheme name="Origin">
      <a:majorFont>
        <a:latin typeface="Bookman Old Style"/>
        <a:ea typeface=""/>
        <a:cs typeface=""/>
        <a:font script="Grek" typeface="Cambria"/>
        <a:font script="Cyrl" typeface="Cambria"/>
        <a:font script="Jpan" typeface="HG明朝E"/>
        <a:font script="Hang" typeface="돋움"/>
        <a:font script="Hans" typeface="宋体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Gill Sans MT"/>
        <a:ea typeface=""/>
        <a:cs typeface=""/>
        <a:font script="Grek" typeface="Calibri"/>
        <a:font script="Cyrl" typeface="Calibri"/>
        <a:font script="Jpan" typeface="ＭＳ Ｐゴシック"/>
        <a:font script="Hang" typeface="맑은 고딕"/>
        <a:font script="Hans" typeface="华文新魏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rigin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Origin</Template>
  <TotalTime>384</TotalTime>
  <Words>3849</Words>
  <Application>Microsoft Office PowerPoint</Application>
  <PresentationFormat>On-screen Show (4:3)</PresentationFormat>
  <Paragraphs>567</Paragraphs>
  <Slides>69</Slides>
  <Notes>28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0" baseType="lpstr">
      <vt:lpstr>Origin</vt:lpstr>
      <vt:lpstr>Literature Survey, Literature Comprehension &amp; Literature Review</vt:lpstr>
      <vt:lpstr>What is the Literature Review?</vt:lpstr>
      <vt:lpstr>What is the Literature Review?</vt:lpstr>
      <vt:lpstr>Why do I need a Literature Review? (Process) </vt:lpstr>
      <vt:lpstr>Why do I need a Literature Review? (Product)</vt:lpstr>
      <vt:lpstr>The Literature Review</vt:lpstr>
      <vt:lpstr>The Literature Survey/Search</vt:lpstr>
      <vt:lpstr>Literature Survey </vt:lpstr>
      <vt:lpstr>Sources of Information</vt:lpstr>
      <vt:lpstr>Evaluating the Source</vt:lpstr>
      <vt:lpstr>Usefulness</vt:lpstr>
      <vt:lpstr>Usefulness</vt:lpstr>
      <vt:lpstr>Credibility</vt:lpstr>
      <vt:lpstr>How do I Know if my Sources are Credible?</vt:lpstr>
      <vt:lpstr>How do I Know if my Sources are Credible?</vt:lpstr>
      <vt:lpstr>Using the Internet for Research</vt:lpstr>
      <vt:lpstr>Credibility</vt:lpstr>
      <vt:lpstr>Credibility</vt:lpstr>
      <vt:lpstr>Credibility</vt:lpstr>
      <vt:lpstr>What is Bias?</vt:lpstr>
      <vt:lpstr>Bias</vt:lpstr>
      <vt:lpstr>Looking for Bias</vt:lpstr>
      <vt:lpstr>Red Flags for Source Credibility </vt:lpstr>
      <vt:lpstr>Good Sources?</vt:lpstr>
      <vt:lpstr>Is it C.R.A.P.?</vt:lpstr>
      <vt:lpstr>Literature Survey</vt:lpstr>
      <vt:lpstr>Literature Survey</vt:lpstr>
      <vt:lpstr>How do Keywords Help?</vt:lpstr>
      <vt:lpstr>Keyword Tips</vt:lpstr>
      <vt:lpstr>Example </vt:lpstr>
      <vt:lpstr>Boolean Connectors</vt:lpstr>
      <vt:lpstr>Boolean Connectors</vt:lpstr>
      <vt:lpstr>Boolean Connectors</vt:lpstr>
      <vt:lpstr>Synonym Finders</vt:lpstr>
      <vt:lpstr>Coming up with your Search Terms</vt:lpstr>
      <vt:lpstr>Coming up with your Search Terms</vt:lpstr>
      <vt:lpstr>Identify some Keywords for this Topic</vt:lpstr>
      <vt:lpstr>Limitations of Search Engines </vt:lpstr>
      <vt:lpstr>Research Sites</vt:lpstr>
      <vt:lpstr>Digital Libraries</vt:lpstr>
      <vt:lpstr>What is a Digital Library?</vt:lpstr>
      <vt:lpstr>Springer</vt:lpstr>
      <vt:lpstr>ACM Digital Library</vt:lpstr>
      <vt:lpstr>DBLP</vt:lpstr>
      <vt:lpstr>Databases</vt:lpstr>
      <vt:lpstr>Databases</vt:lpstr>
      <vt:lpstr>Search Engines: Google Scholar</vt:lpstr>
      <vt:lpstr>Google Scholar</vt:lpstr>
      <vt:lpstr>Google Scholar</vt:lpstr>
      <vt:lpstr>Literature Survey </vt:lpstr>
      <vt:lpstr>Who are ACM?</vt:lpstr>
      <vt:lpstr>ACM Journals</vt:lpstr>
      <vt:lpstr>ACM SIGs</vt:lpstr>
      <vt:lpstr>IEEE</vt:lpstr>
      <vt:lpstr>IEEE Transactions</vt:lpstr>
      <vt:lpstr>Emerald Journals</vt:lpstr>
      <vt:lpstr>SAGE (online.sagepub.com)</vt:lpstr>
      <vt:lpstr>Journal Credibility?</vt:lpstr>
      <vt:lpstr>Journal Credibility?</vt:lpstr>
      <vt:lpstr>Journal Credibility?</vt:lpstr>
      <vt:lpstr>Peer Review</vt:lpstr>
      <vt:lpstr>Conference Credibility?</vt:lpstr>
      <vt:lpstr>Sources</vt:lpstr>
      <vt:lpstr>Computer Science Conference Rank</vt:lpstr>
      <vt:lpstr>Snowball Technique</vt:lpstr>
      <vt:lpstr>DIT Library</vt:lpstr>
      <vt:lpstr>Accessing resources from outside DIT</vt:lpstr>
      <vt:lpstr>DIT Library</vt:lpstr>
      <vt:lpstr>Activity</vt:lpstr>
    </vt:vector>
  </TitlesOfParts>
  <Company>x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 is research?</dc:title>
  <dc:creator>x</dc:creator>
  <cp:lastModifiedBy>John-PC</cp:lastModifiedBy>
  <cp:revision>270</cp:revision>
  <dcterms:created xsi:type="dcterms:W3CDTF">2004-11-26T12:56:11Z</dcterms:created>
  <dcterms:modified xsi:type="dcterms:W3CDTF">2020-03-17T18:05:05Z</dcterms:modified>
</cp:coreProperties>
</file>